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58" r:id="rId4"/>
    <p:sldId id="285" r:id="rId5"/>
    <p:sldId id="260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86" r:id="rId14"/>
    <p:sldId id="271" r:id="rId15"/>
    <p:sldId id="272" r:id="rId16"/>
    <p:sldId id="273" r:id="rId17"/>
    <p:sldId id="274" r:id="rId18"/>
    <p:sldId id="275" r:id="rId19"/>
    <p:sldId id="276" r:id="rId20"/>
    <p:sldId id="287" r:id="rId21"/>
    <p:sldId id="288" r:id="rId22"/>
    <p:sldId id="277" r:id="rId23"/>
    <p:sldId id="278" r:id="rId24"/>
    <p:sldId id="280" r:id="rId25"/>
    <p:sldId id="281" r:id="rId26"/>
    <p:sldId id="282" r:id="rId27"/>
    <p:sldId id="283" r:id="rId28"/>
    <p:sldId id="284" r:id="rId29"/>
    <p:sldId id="28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N-PC" initials="S" lastIdx="8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54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21" autoAdjust="0"/>
    <p:restoredTop sz="94660"/>
  </p:normalViewPr>
  <p:slideViewPr>
    <p:cSldViewPr snapToGrid="0">
      <p:cViewPr varScale="1">
        <p:scale>
          <a:sx n="73" d="100"/>
          <a:sy n="73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AB9C2-5E8C-4A5F-9938-BFDD612EF7F9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395D2-D542-481F-B888-3C9EDD3ED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1242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650A7-BF7D-4835-B3E1-6F8675C3B537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891CB-0D94-4A1D-BDE8-3B1DA844B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19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A8CE0024-3DF0-46D7-911B-61ACEF6FC7B8}" type="datetime1">
              <a:rPr lang="en-US" smtClean="0"/>
              <a:t>9/6/2019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45E6FE6-9139-49C9-AC00-A8544A36E3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30E5E-D0A6-41C2-BC8E-22B31AC7F4AC}" type="datetime1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9DCD3-58C7-46E4-A9FB-74C4E98996CB}" type="datetime1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737B-5EC8-4F13-9EA8-1EA68009F8B0}" type="datetime1">
              <a:rPr lang="en-US" smtClean="0"/>
              <a:t>9/6/2019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D355195-CB80-4236-854A-1BC02D13507A}" type="datetime1">
              <a:rPr lang="en-US" smtClean="0"/>
              <a:t>9/6/2019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45E6FE6-9139-49C9-AC00-A8544A36E3C9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8E47E9C2-1D53-4A2D-BC72-0B37C0C28E89}" type="datetime1">
              <a:rPr lang="en-US" smtClean="0"/>
              <a:t>9/6/2019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845E6FE6-9139-49C9-AC00-A8544A36E3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EED78-04DD-4A21-9384-8E2E2A06227B}" type="datetime1">
              <a:rPr lang="en-US" smtClean="0"/>
              <a:t>9/6/2019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3412-1FAF-40D9-BDBB-8336AB90DF7A}" type="datetime1">
              <a:rPr lang="en-US" smtClean="0"/>
              <a:t>9/6/2019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CE4D1-71E5-40A8-AFCE-40DF9202644C}" type="datetime1">
              <a:rPr lang="en-US" smtClean="0"/>
              <a:t>9/6/2019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D93CD-C3E7-4A29-8AFB-012C0AFF7E59}" type="datetime1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69F7-CD83-4FFA-98FC-86501303DD65}" type="datetime1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744598D-8C57-4724-835C-C060DE706DB8}" type="datetime1">
              <a:rPr lang="en-US" smtClean="0"/>
              <a:t>9/6/2019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45E6FE6-9139-49C9-AC00-A8544A36E3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topics/cerebrovascular_accident/en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538" y="487680"/>
            <a:ext cx="10691447" cy="3022283"/>
          </a:xfrm>
        </p:spPr>
        <p:txBody>
          <a:bodyPr>
            <a:normAutofit/>
          </a:bodyPr>
          <a:lstStyle/>
          <a:p>
            <a:r>
              <a:rPr lang="en-US" sz="3600" b="1" dirty="0"/>
              <a:t>Post-Stroke Care Delivery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in </a:t>
            </a:r>
            <a:r>
              <a:rPr lang="en-US" sz="3600" b="1" dirty="0"/>
              <a:t>a Tertiary Hospital System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in </a:t>
            </a:r>
            <a:r>
              <a:rPr lang="en-US" sz="3600" b="1" dirty="0"/>
              <a:t>Bangalore, </a:t>
            </a:r>
            <a:r>
              <a:rPr lang="en-US" sz="3600" b="1" dirty="0" smtClean="0"/>
              <a:t>India:</a:t>
            </a:r>
            <a:br>
              <a:rPr lang="en-US" sz="3600" b="1" dirty="0" smtClean="0"/>
            </a:br>
            <a:r>
              <a:rPr lang="en-US" sz="3600" b="1" dirty="0" smtClean="0"/>
              <a:t>the </a:t>
            </a:r>
            <a:r>
              <a:rPr lang="en-US" sz="3600" b="1" dirty="0"/>
              <a:t>Global Stroke </a:t>
            </a:r>
            <a:r>
              <a:rPr lang="en-US" sz="3600" b="1" dirty="0" smtClean="0"/>
              <a:t>Management Implications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1939" y="4494554"/>
            <a:ext cx="9144000" cy="2023811"/>
          </a:xfrm>
        </p:spPr>
        <p:txBody>
          <a:bodyPr>
            <a:noAutofit/>
          </a:bodyPr>
          <a:lstStyle/>
          <a:p>
            <a:r>
              <a:rPr lang="nl-NL" sz="1400" dirty="0"/>
              <a:t>Rasa </a:t>
            </a:r>
            <a:r>
              <a:rPr lang="nl-NL" sz="1400" dirty="0" smtClean="0"/>
              <a:t>Nikooifard &amp; </a:t>
            </a:r>
            <a:r>
              <a:rPr lang="it-IT" sz="1400" dirty="0" smtClean="0"/>
              <a:t>Sona Ghaebi</a:t>
            </a:r>
          </a:p>
          <a:p>
            <a:r>
              <a:rPr lang="it-IT" sz="1400" dirty="0" smtClean="0"/>
              <a:t>MPH Student in BIHE </a:t>
            </a:r>
          </a:p>
          <a:p>
            <a:endParaRPr lang="it-IT" sz="1400" dirty="0" smtClean="0"/>
          </a:p>
          <a:p>
            <a:r>
              <a:rPr lang="en-US" sz="1400" dirty="0" smtClean="0"/>
              <a:t>Enrolled </a:t>
            </a:r>
            <a:r>
              <a:rPr lang="en-US" sz="1400" dirty="0"/>
              <a:t>in Global Surgery and Social </a:t>
            </a:r>
            <a:r>
              <a:rPr lang="en-US" sz="1400" dirty="0" smtClean="0"/>
              <a:t>Change Program</a:t>
            </a:r>
          </a:p>
          <a:p>
            <a:r>
              <a:rPr lang="en-US" sz="1400" dirty="0"/>
              <a:t>Boston Children’s </a:t>
            </a:r>
            <a:r>
              <a:rPr lang="en-US" sz="1400" dirty="0" smtClean="0"/>
              <a:t>Hospital</a:t>
            </a:r>
          </a:p>
          <a:p>
            <a:r>
              <a:rPr lang="en-US" sz="1400" dirty="0"/>
              <a:t>Harvard Medical </a:t>
            </a:r>
            <a:r>
              <a:rPr lang="en-US" sz="1400" dirty="0" smtClean="0"/>
              <a:t>School</a:t>
            </a:r>
          </a:p>
          <a:p>
            <a:r>
              <a:rPr lang="en-US" sz="1400" dirty="0"/>
              <a:t>Narayana </a:t>
            </a:r>
            <a:r>
              <a:rPr lang="en-US" sz="1400" dirty="0" smtClean="0"/>
              <a:t>Health</a:t>
            </a:r>
          </a:p>
          <a:p>
            <a:r>
              <a:rPr lang="en-US" sz="1400" dirty="0" err="1" smtClean="0"/>
              <a:t>Bahá'í</a:t>
            </a:r>
            <a:r>
              <a:rPr lang="en-US" sz="1400" dirty="0" smtClean="0"/>
              <a:t> Institute of Higher Education (BIHE)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9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585" y="1072735"/>
            <a:ext cx="10515600" cy="935355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53548A"/>
                </a:solidFill>
              </a:rPr>
              <a:t>Introduction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3200399"/>
            <a:ext cx="10670177" cy="295220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sz="3800" b="1" dirty="0" smtClean="0"/>
          </a:p>
          <a:p>
            <a:pPr marL="0" indent="0">
              <a:buNone/>
            </a:pPr>
            <a:endParaRPr lang="en-US" sz="3800" b="1" dirty="0" smtClean="0"/>
          </a:p>
          <a:p>
            <a:pPr marL="0" indent="0">
              <a:buNone/>
            </a:pPr>
            <a:r>
              <a:rPr lang="en-US" sz="5100" b="1" dirty="0" smtClean="0">
                <a:solidFill>
                  <a:schemeClr val="accent1"/>
                </a:solidFill>
              </a:rPr>
              <a:t>Stroke</a:t>
            </a:r>
            <a:r>
              <a:rPr lang="en-US" sz="5100" dirty="0" smtClean="0"/>
              <a:t> </a:t>
            </a:r>
            <a:r>
              <a:rPr lang="en-US" sz="5100" dirty="0"/>
              <a:t>is an acute injury to brain tissue caused </a:t>
            </a:r>
            <a:r>
              <a:rPr lang="en-US" sz="5100" dirty="0" smtClean="0"/>
              <a:t>by:</a:t>
            </a:r>
          </a:p>
          <a:p>
            <a:r>
              <a:rPr lang="en-US" sz="5100" dirty="0" smtClean="0"/>
              <a:t> </a:t>
            </a:r>
            <a:r>
              <a:rPr lang="en-US" sz="5100" dirty="0"/>
              <a:t>either sudden blockage of blood vessels resulting in </a:t>
            </a:r>
            <a:r>
              <a:rPr lang="en-US" sz="5100" b="1" u="sng" dirty="0">
                <a:solidFill>
                  <a:schemeClr val="accent1"/>
                </a:solidFill>
              </a:rPr>
              <a:t>ischemic</a:t>
            </a:r>
            <a:r>
              <a:rPr lang="en-US" sz="5100" b="1" u="sng" dirty="0"/>
              <a:t> </a:t>
            </a:r>
            <a:r>
              <a:rPr lang="en-US" sz="5100" b="1" u="sng" dirty="0" smtClean="0">
                <a:solidFill>
                  <a:schemeClr val="accent1"/>
                </a:solidFill>
              </a:rPr>
              <a:t>stroke</a:t>
            </a:r>
          </a:p>
          <a:p>
            <a:r>
              <a:rPr lang="en-US" sz="5100" dirty="0" smtClean="0"/>
              <a:t> </a:t>
            </a:r>
            <a:r>
              <a:rPr lang="en-US" sz="5100" dirty="0"/>
              <a:t>or rupture of blood vessels resulting in a </a:t>
            </a:r>
            <a:r>
              <a:rPr lang="en-US" sz="5100" b="1" dirty="0">
                <a:solidFill>
                  <a:schemeClr val="accent1"/>
                </a:solidFill>
              </a:rPr>
              <a:t>hemorrhagic stroke</a:t>
            </a:r>
            <a:r>
              <a:rPr lang="en-US" sz="5100" dirty="0">
                <a:solidFill>
                  <a:schemeClr val="accent1"/>
                </a:solidFill>
              </a:rPr>
              <a:t> </a:t>
            </a:r>
            <a:r>
              <a:rPr lang="en-US" sz="5100" dirty="0" smtClean="0"/>
              <a:t>(1). </a:t>
            </a:r>
            <a:endParaRPr lang="en-US" sz="5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195" y="747173"/>
            <a:ext cx="4071373" cy="411790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72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29075"/>
            <a:ext cx="4705350" cy="282892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0048" y="744583"/>
            <a:ext cx="10515600" cy="4126097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Stroke-related incidences of disabilities </a:t>
            </a:r>
            <a:r>
              <a:rPr lang="en-US" sz="2400" dirty="0" smtClean="0"/>
              <a:t>are frequent among the survivors. As the </a:t>
            </a:r>
            <a:r>
              <a:rPr lang="en-US" sz="2400" b="1" dirty="0" smtClean="0">
                <a:solidFill>
                  <a:schemeClr val="accent1"/>
                </a:solidFill>
              </a:rPr>
              <a:t>third most common </a:t>
            </a:r>
            <a:r>
              <a:rPr lang="en-US" sz="2400" b="1" dirty="0" smtClean="0">
                <a:solidFill>
                  <a:srgbClr val="53548A"/>
                </a:solidFill>
              </a:rPr>
              <a:t>cause of disability </a:t>
            </a:r>
            <a:r>
              <a:rPr lang="en-US" sz="2400" b="1" dirty="0" smtClean="0">
                <a:solidFill>
                  <a:schemeClr val="accent1"/>
                </a:solidFill>
              </a:rPr>
              <a:t>worldwide</a:t>
            </a:r>
            <a:r>
              <a:rPr lang="en-US" sz="2400" dirty="0" smtClean="0"/>
              <a:t>, stroke causes about 113 million DALYs and is responsible for about 5% of all morbidity (2).</a:t>
            </a:r>
          </a:p>
          <a:p>
            <a:endParaRPr lang="en-US" sz="2400" dirty="0" smtClean="0"/>
          </a:p>
          <a:p>
            <a:r>
              <a:rPr lang="en-US" sz="2400" b="1" dirty="0">
                <a:solidFill>
                  <a:srgbClr val="53548A"/>
                </a:solidFill>
              </a:rPr>
              <a:t>Worldwide, acute ischemic strokes </a:t>
            </a:r>
            <a:r>
              <a:rPr lang="en-US" sz="2400" dirty="0"/>
              <a:t>account for 71% of all stroke cases. </a:t>
            </a:r>
            <a:r>
              <a:rPr lang="en-US" sz="2400" dirty="0" smtClean="0"/>
              <a:t>(2 , 3).</a:t>
            </a:r>
          </a:p>
          <a:p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b="1" dirty="0" smtClean="0">
                <a:solidFill>
                  <a:schemeClr val="accent1"/>
                </a:solidFill>
              </a:rPr>
              <a:t>Ischemic stroke </a:t>
            </a:r>
            <a:r>
              <a:rPr lang="en-US" sz="2400" dirty="0" smtClean="0"/>
              <a:t>is a significant contributor to the stroke-related DALYs (58%), representing 67% of new cases and 51% of all stroke deaths (2).</a:t>
            </a:r>
          </a:p>
          <a:p>
            <a:pPr marL="109728" indent="0">
              <a:buNone/>
            </a:pPr>
            <a:endParaRPr lang="en-US" sz="1400" dirty="0" smtClean="0"/>
          </a:p>
          <a:p>
            <a:endParaRPr lang="en-US" sz="1400" dirty="0" smtClean="0"/>
          </a:p>
          <a:p>
            <a:pPr marL="109728" indent="0">
              <a:buNone/>
            </a:pPr>
            <a:endParaRPr lang="en-US" sz="1400" dirty="0" smtClean="0"/>
          </a:p>
          <a:p>
            <a:endParaRPr lang="en-US" dirty="0" smtClean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7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79" y="955230"/>
            <a:ext cx="11264537" cy="4256850"/>
          </a:xfrm>
        </p:spPr>
        <p:txBody>
          <a:bodyPr/>
          <a:lstStyle/>
          <a:p>
            <a:r>
              <a:rPr lang="en-US" sz="2400" dirty="0"/>
              <a:t>The </a:t>
            </a:r>
            <a:r>
              <a:rPr lang="en-US" sz="2400" b="1" dirty="0">
                <a:solidFill>
                  <a:schemeClr val="accent1"/>
                </a:solidFill>
              </a:rPr>
              <a:t>incidence of stroke in India </a:t>
            </a:r>
            <a:r>
              <a:rPr lang="en-US" sz="2400" dirty="0"/>
              <a:t>has been </a:t>
            </a:r>
            <a:r>
              <a:rPr lang="en-US" sz="2400" b="1" dirty="0">
                <a:solidFill>
                  <a:schemeClr val="accent1"/>
                </a:solidFill>
              </a:rPr>
              <a:t>doubled</a:t>
            </a:r>
            <a:r>
              <a:rPr lang="en-US" sz="2400" b="1" dirty="0"/>
              <a:t> </a:t>
            </a:r>
            <a:r>
              <a:rPr lang="en-US" sz="2400" dirty="0"/>
              <a:t>compared between the 1970s and 2000-2008 </a:t>
            </a:r>
            <a:r>
              <a:rPr lang="en-US" sz="2400" dirty="0" smtClean="0"/>
              <a:t>(4).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In 2013, </a:t>
            </a:r>
            <a:r>
              <a:rPr lang="en-US" sz="2400" b="1" dirty="0">
                <a:solidFill>
                  <a:srgbClr val="53548A"/>
                </a:solidFill>
              </a:rPr>
              <a:t>stroke-related DALYs in India </a:t>
            </a:r>
            <a:r>
              <a:rPr lang="en-US" sz="2400" dirty="0"/>
              <a:t>were reported to be about </a:t>
            </a:r>
            <a:r>
              <a:rPr lang="en-US" sz="2400" b="1" dirty="0">
                <a:solidFill>
                  <a:srgbClr val="53548A"/>
                </a:solidFill>
              </a:rPr>
              <a:t>795/100,000 person-years </a:t>
            </a:r>
            <a:r>
              <a:rPr lang="en-US" sz="2400" dirty="0" smtClean="0"/>
              <a:t>(5). </a:t>
            </a:r>
          </a:p>
          <a:p>
            <a:pPr marL="109728" indent="0">
              <a:buNone/>
            </a:pPr>
            <a:endParaRPr lang="en-US" sz="2400" dirty="0"/>
          </a:p>
          <a:p>
            <a:r>
              <a:rPr lang="en-US" sz="2400" dirty="0"/>
              <a:t>The most common </a:t>
            </a:r>
            <a:r>
              <a:rPr lang="en-US" sz="2400" b="1" dirty="0">
                <a:solidFill>
                  <a:srgbClr val="53548A"/>
                </a:solidFill>
              </a:rPr>
              <a:t>ischemic stroke risk factors in India </a:t>
            </a:r>
            <a:r>
              <a:rPr lang="en-US" sz="2400" dirty="0"/>
              <a:t>are </a:t>
            </a:r>
            <a:r>
              <a:rPr lang="en-US" sz="2400" b="1" dirty="0">
                <a:solidFill>
                  <a:srgbClr val="53548A"/>
                </a:solidFill>
              </a:rPr>
              <a:t>hypertension</a:t>
            </a:r>
            <a:r>
              <a:rPr lang="en-US" sz="2400" dirty="0"/>
              <a:t> (60.8%), </a:t>
            </a:r>
            <a:r>
              <a:rPr lang="en-US" sz="2400" b="1" dirty="0">
                <a:solidFill>
                  <a:srgbClr val="53548A"/>
                </a:solidFill>
              </a:rPr>
              <a:t>diabetes mellitus </a:t>
            </a:r>
            <a:r>
              <a:rPr lang="en-US" sz="2400" dirty="0"/>
              <a:t>(35.7</a:t>
            </a:r>
            <a:r>
              <a:rPr lang="en-US" sz="2400" dirty="0" smtClean="0"/>
              <a:t>%),</a:t>
            </a:r>
          </a:p>
          <a:p>
            <a:pPr marL="109728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and </a:t>
            </a:r>
            <a:r>
              <a:rPr lang="en-US" sz="2400" b="1" dirty="0">
                <a:solidFill>
                  <a:srgbClr val="53548A"/>
                </a:solidFill>
              </a:rPr>
              <a:t>tobacco use </a:t>
            </a:r>
            <a:r>
              <a:rPr lang="en-US" sz="2400" dirty="0"/>
              <a:t>(32.2%) </a:t>
            </a:r>
            <a:r>
              <a:rPr lang="en-US" sz="2400" dirty="0" smtClean="0"/>
              <a:t>(6).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515" y="4128789"/>
            <a:ext cx="3388133" cy="237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0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00562"/>
            <a:ext cx="10972800" cy="5665998"/>
          </a:xfrm>
        </p:spPr>
        <p:txBody>
          <a:bodyPr>
            <a:noAutofit/>
          </a:bodyPr>
          <a:lstStyle/>
          <a:p>
            <a:r>
              <a:rPr lang="en-US" sz="2400" dirty="0"/>
              <a:t>However, </a:t>
            </a:r>
            <a:r>
              <a:rPr lang="en-US" sz="2400" b="1" dirty="0">
                <a:solidFill>
                  <a:srgbClr val="53548A"/>
                </a:solidFill>
              </a:rPr>
              <a:t>challenges of recording and storing patient data registry </a:t>
            </a:r>
            <a:r>
              <a:rPr lang="en-US" sz="2400" dirty="0"/>
              <a:t>combined with close-to-impossible </a:t>
            </a:r>
            <a:r>
              <a:rPr lang="en-US" sz="2400" b="1" dirty="0">
                <a:solidFill>
                  <a:srgbClr val="53548A"/>
                </a:solidFill>
              </a:rPr>
              <a:t>retrieving the recorded data </a:t>
            </a:r>
            <a:r>
              <a:rPr lang="en-US" sz="2400" dirty="0"/>
              <a:t>contribute to </a:t>
            </a:r>
            <a:r>
              <a:rPr lang="en-US" sz="2400" b="1" dirty="0">
                <a:solidFill>
                  <a:srgbClr val="53548A"/>
                </a:solidFill>
              </a:rPr>
              <a:t>a lack of research on patient outcome</a:t>
            </a:r>
            <a:r>
              <a:rPr lang="en-US" sz="2400" dirty="0"/>
              <a:t>, especially in resource-constrained settings in LMICs. </a:t>
            </a:r>
            <a:endParaRPr lang="en-US" sz="2400" dirty="0" smtClean="0"/>
          </a:p>
          <a:p>
            <a:pPr marL="109728" indent="0">
              <a:buNone/>
            </a:pP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 smtClean="0"/>
              <a:t>This is a unique </a:t>
            </a:r>
            <a:r>
              <a:rPr lang="en-US" sz="2400" b="1" dirty="0" smtClean="0">
                <a:solidFill>
                  <a:srgbClr val="53548A"/>
                </a:solidFill>
              </a:rPr>
              <a:t>multi-institute and international collaboration</a:t>
            </a:r>
            <a:r>
              <a:rPr lang="en-US" sz="2400" dirty="0" smtClean="0"/>
              <a:t>. Our teams, worked through the challenges to </a:t>
            </a:r>
            <a:r>
              <a:rPr lang="en-US" sz="2400" b="1" dirty="0" smtClean="0">
                <a:solidFill>
                  <a:srgbClr val="53548A"/>
                </a:solidFill>
              </a:rPr>
              <a:t>improve the data collection and data analysis approaches</a:t>
            </a:r>
            <a:r>
              <a:rPr lang="en-US" sz="2400" dirty="0" smtClean="0">
                <a:solidFill>
                  <a:srgbClr val="53548A"/>
                </a:solidFill>
              </a:rPr>
              <a:t> </a:t>
            </a:r>
            <a:r>
              <a:rPr lang="en-US" sz="2400" dirty="0" smtClean="0"/>
              <a:t>among each respective institutes. </a:t>
            </a:r>
          </a:p>
          <a:p>
            <a:pPr marL="109728" indent="0">
              <a:buNone/>
            </a:pPr>
            <a:endParaRPr lang="en-US" sz="2400" dirty="0" smtClean="0">
              <a:solidFill>
                <a:srgbClr val="00B050"/>
              </a:solidFill>
            </a:endParaRPr>
          </a:p>
          <a:p>
            <a:r>
              <a:rPr lang="en-US" sz="2400" dirty="0"/>
              <a:t>In this paper, we present the experience of </a:t>
            </a:r>
            <a:r>
              <a:rPr lang="en-US" sz="2400" b="1" dirty="0">
                <a:solidFill>
                  <a:srgbClr val="53548A"/>
                </a:solidFill>
              </a:rPr>
              <a:t>Narayana Health hospital networks in Bangalore, India</a:t>
            </a:r>
            <a:r>
              <a:rPr lang="en-US" sz="2400" dirty="0"/>
              <a:t>. The dataset in this study is surprisingly unique in regards to the longitude, volume, and comprehensiveness of patient data available </a:t>
            </a:r>
            <a:r>
              <a:rPr lang="en-US" sz="2400" b="1" dirty="0">
                <a:solidFill>
                  <a:srgbClr val="53548A"/>
                </a:solidFill>
              </a:rPr>
              <a:t>in LMICs</a:t>
            </a:r>
            <a:r>
              <a:rPr lang="en-US" sz="2400" dirty="0"/>
              <a:t>. 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6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54345"/>
            <a:ext cx="12192000" cy="140365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10" y="1031966"/>
            <a:ext cx="10747829" cy="4657634"/>
          </a:xfrm>
        </p:spPr>
        <p:txBody>
          <a:bodyPr>
            <a:normAutofit/>
          </a:bodyPr>
          <a:lstStyle/>
          <a:p>
            <a:r>
              <a:rPr lang="en-US" sz="2400" dirty="0"/>
              <a:t>Our </a:t>
            </a:r>
            <a:r>
              <a:rPr lang="en-US" sz="2400" b="1" dirty="0">
                <a:solidFill>
                  <a:srgbClr val="53548A"/>
                </a:solidFill>
              </a:rPr>
              <a:t>main goal </a:t>
            </a:r>
            <a:r>
              <a:rPr lang="en-US" sz="2400" dirty="0"/>
              <a:t>has been not only </a:t>
            </a:r>
            <a:r>
              <a:rPr lang="en-US" sz="2400" b="1" dirty="0">
                <a:solidFill>
                  <a:srgbClr val="53548A"/>
                </a:solidFill>
              </a:rPr>
              <a:t>to elucidate stroke care delivery in an LMIC but also to pursue global health equity</a:t>
            </a:r>
            <a:r>
              <a:rPr lang="en-US" sz="2400" dirty="0"/>
              <a:t>. </a:t>
            </a:r>
            <a:endParaRPr lang="en-US" sz="2400" dirty="0" smtClean="0"/>
          </a:p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 smtClean="0"/>
              <a:t>For </a:t>
            </a:r>
            <a:r>
              <a:rPr lang="en-US" sz="2400" dirty="0"/>
              <a:t>instance, the </a:t>
            </a:r>
            <a:r>
              <a:rPr lang="en-US" sz="2400" b="1" dirty="0">
                <a:solidFill>
                  <a:srgbClr val="53548A"/>
                </a:solidFill>
              </a:rPr>
              <a:t>burden of morbidity and mortality </a:t>
            </a:r>
            <a:r>
              <a:rPr lang="en-US" sz="2400" dirty="0"/>
              <a:t>is </a:t>
            </a:r>
            <a:r>
              <a:rPr lang="en-US" sz="2400" b="1" dirty="0">
                <a:solidFill>
                  <a:srgbClr val="53548A"/>
                </a:solidFill>
              </a:rPr>
              <a:t>not uniformly distributed</a:t>
            </a:r>
            <a:r>
              <a:rPr lang="en-US" sz="2400" dirty="0"/>
              <a:t> among </a:t>
            </a:r>
            <a:r>
              <a:rPr lang="en-US" sz="2400" b="1" dirty="0">
                <a:solidFill>
                  <a:srgbClr val="53548A"/>
                </a:solidFill>
              </a:rPr>
              <a:t>countries and income groups</a:t>
            </a:r>
            <a:r>
              <a:rPr lang="en-US" sz="2400" dirty="0"/>
              <a:t>. </a:t>
            </a:r>
            <a:endParaRPr lang="en-US" sz="2400" dirty="0" smtClean="0"/>
          </a:p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significant discrepancy exists. </a:t>
            </a:r>
            <a:r>
              <a:rPr lang="en-US" sz="2400" dirty="0"/>
              <a:t>In </a:t>
            </a:r>
            <a:r>
              <a:rPr lang="en-US" sz="2400" b="1" dirty="0">
                <a:solidFill>
                  <a:srgbClr val="53548A"/>
                </a:solidFill>
              </a:rPr>
              <a:t>low- and middle-income countries (LMICs), 84%</a:t>
            </a:r>
            <a:r>
              <a:rPr lang="en-US" sz="2400" dirty="0"/>
              <a:t> of patients die within three years of the initial stroke episode, compared to only </a:t>
            </a:r>
            <a:r>
              <a:rPr lang="en-US" sz="2400" b="1" dirty="0">
                <a:solidFill>
                  <a:srgbClr val="53548A"/>
                </a:solidFill>
              </a:rPr>
              <a:t>1</a:t>
            </a:r>
            <a:r>
              <a:rPr lang="en-US" sz="2400" b="1" dirty="0" smtClean="0">
                <a:solidFill>
                  <a:srgbClr val="53548A"/>
                </a:solidFill>
              </a:rPr>
              <a:t>6</a:t>
            </a:r>
            <a:r>
              <a:rPr lang="en-US" sz="2400" b="1" dirty="0">
                <a:solidFill>
                  <a:srgbClr val="53548A"/>
                </a:solidFill>
              </a:rPr>
              <a:t>% </a:t>
            </a:r>
            <a:r>
              <a:rPr lang="en-US" sz="2400" dirty="0"/>
              <a:t>in </a:t>
            </a:r>
            <a:r>
              <a:rPr lang="en-US" sz="2400" b="1" dirty="0">
                <a:solidFill>
                  <a:srgbClr val="53548A"/>
                </a:solidFill>
              </a:rPr>
              <a:t>high-income countries (HICs) </a:t>
            </a:r>
            <a:r>
              <a:rPr lang="en-US" sz="2400" dirty="0" smtClean="0"/>
              <a:t>(7, 8,9). </a:t>
            </a:r>
          </a:p>
          <a:p>
            <a:endParaRPr lang="en-US" sz="2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5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39824"/>
            <a:ext cx="10972800" cy="4325112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second layer of inequity exists between </a:t>
            </a:r>
            <a:r>
              <a:rPr lang="en-US" sz="2400" b="1" dirty="0">
                <a:solidFill>
                  <a:srgbClr val="53548A"/>
                </a:solidFill>
              </a:rPr>
              <a:t>rural and urban populations </a:t>
            </a:r>
            <a:r>
              <a:rPr lang="en-US" sz="2400" dirty="0"/>
              <a:t>in the world and also in India.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prevalence of stroke is reported to be between </a:t>
            </a:r>
            <a:r>
              <a:rPr lang="en-US" sz="2400" b="1" dirty="0">
                <a:solidFill>
                  <a:srgbClr val="53548A"/>
                </a:solidFill>
              </a:rPr>
              <a:t>84-262/100,000 for rural </a:t>
            </a:r>
            <a:r>
              <a:rPr lang="en-US" sz="2400" dirty="0"/>
              <a:t>populations and between </a:t>
            </a:r>
            <a:r>
              <a:rPr lang="en-US" sz="2400" b="1" dirty="0">
                <a:solidFill>
                  <a:srgbClr val="53548A"/>
                </a:solidFill>
              </a:rPr>
              <a:t>334-424/100,000 for urban </a:t>
            </a:r>
            <a:r>
              <a:rPr lang="en-US" sz="2400" dirty="0" smtClean="0"/>
              <a:t>populations in India(10). 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6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82099" y="1158240"/>
            <a:ext cx="11118505" cy="5449594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 Mortality and disability (reported in </a:t>
            </a:r>
            <a:r>
              <a:rPr lang="en-US" sz="2400" b="1" dirty="0" smtClean="0">
                <a:solidFill>
                  <a:srgbClr val="53548A"/>
                </a:solidFill>
              </a:rPr>
              <a:t>DALYs</a:t>
            </a:r>
            <a:r>
              <a:rPr lang="en-US" sz="2400" dirty="0" smtClean="0"/>
              <a:t>) related to stroke have been </a:t>
            </a:r>
            <a:r>
              <a:rPr lang="en-US" sz="2400" b="1" dirty="0" smtClean="0">
                <a:solidFill>
                  <a:srgbClr val="53548A"/>
                </a:solidFill>
              </a:rPr>
              <a:t>increasing in LMICs </a:t>
            </a:r>
            <a:r>
              <a:rPr lang="en-US" sz="2400" dirty="0" smtClean="0"/>
              <a:t>in contrast to the </a:t>
            </a:r>
            <a:r>
              <a:rPr lang="en-US" sz="2400" b="1" dirty="0" smtClean="0">
                <a:solidFill>
                  <a:srgbClr val="53548A"/>
                </a:solidFill>
              </a:rPr>
              <a:t>decrease in burden noted in HICs </a:t>
            </a:r>
            <a:r>
              <a:rPr lang="en-US" sz="2400" dirty="0" smtClean="0"/>
              <a:t>between 1990-2013 (11).</a:t>
            </a:r>
          </a:p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 smtClean="0"/>
              <a:t>Part of the difference may be attributable to differences in </a:t>
            </a:r>
            <a:r>
              <a:rPr lang="en-US" sz="2400" b="1" dirty="0" smtClean="0">
                <a:solidFill>
                  <a:srgbClr val="53548A"/>
                </a:solidFill>
              </a:rPr>
              <a:t>access to therapy</a:t>
            </a:r>
            <a:r>
              <a:rPr lang="en-US" sz="2400" dirty="0" smtClean="0"/>
              <a:t>. There has been a recent rapid improvement in </a:t>
            </a:r>
            <a:r>
              <a:rPr lang="en-US" sz="2400" b="1" dirty="0" smtClean="0">
                <a:solidFill>
                  <a:srgbClr val="53548A"/>
                </a:solidFill>
              </a:rPr>
              <a:t>ischemic stroke treatment methods</a:t>
            </a:r>
            <a:r>
              <a:rPr lang="en-US" sz="2400" dirty="0" smtClean="0"/>
              <a:t>, from endovascular </a:t>
            </a:r>
            <a:r>
              <a:rPr lang="en-US" sz="2400" dirty="0" err="1" smtClean="0"/>
              <a:t>thrombectomy</a:t>
            </a:r>
            <a:r>
              <a:rPr lang="en-US" sz="2400" dirty="0" smtClean="0"/>
              <a:t> and thrombolysis (IV-</a:t>
            </a:r>
            <a:r>
              <a:rPr lang="en-US" sz="2400" dirty="0" err="1" smtClean="0"/>
              <a:t>tPA</a:t>
            </a:r>
            <a:r>
              <a:rPr lang="en-US" sz="2400" dirty="0" smtClean="0"/>
              <a:t>) (12, 13). </a:t>
            </a:r>
          </a:p>
          <a:p>
            <a:endParaRPr lang="en-US" sz="14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3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3223"/>
            <a:ext cx="10972800" cy="5094514"/>
          </a:xfrm>
        </p:spPr>
        <p:txBody>
          <a:bodyPr>
            <a:normAutofit/>
          </a:bodyPr>
          <a:lstStyle/>
          <a:p>
            <a:r>
              <a:rPr lang="en-US" sz="2400" dirty="0"/>
              <a:t> Across </a:t>
            </a:r>
            <a:r>
              <a:rPr lang="en-US" sz="2400" b="1" dirty="0">
                <a:solidFill>
                  <a:srgbClr val="53548A"/>
                </a:solidFill>
              </a:rPr>
              <a:t>India</a:t>
            </a:r>
            <a:r>
              <a:rPr lang="en-US" sz="2400" dirty="0"/>
              <a:t>, there are </a:t>
            </a:r>
            <a:r>
              <a:rPr lang="en-US" sz="2400" b="1" dirty="0">
                <a:solidFill>
                  <a:srgbClr val="53548A"/>
                </a:solidFill>
              </a:rPr>
              <a:t>approximately 100 centers </a:t>
            </a:r>
            <a:r>
              <a:rPr lang="en-US" sz="2400" dirty="0"/>
              <a:t>that provide </a:t>
            </a:r>
            <a:r>
              <a:rPr lang="en-US" sz="2400" b="1" dirty="0" err="1">
                <a:solidFill>
                  <a:srgbClr val="53548A"/>
                </a:solidFill>
              </a:rPr>
              <a:t>rtPA</a:t>
            </a:r>
            <a:r>
              <a:rPr lang="en-US" sz="2400" b="1" dirty="0">
                <a:solidFill>
                  <a:srgbClr val="53548A"/>
                </a:solidFill>
              </a:rPr>
              <a:t> treatment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53548A"/>
                </a:solidFill>
              </a:rPr>
              <a:t>55 centers </a:t>
            </a:r>
            <a:r>
              <a:rPr lang="en-US" sz="2400" dirty="0"/>
              <a:t>that are capable of performing </a:t>
            </a:r>
            <a:r>
              <a:rPr lang="en-US" sz="2400" b="1" dirty="0">
                <a:solidFill>
                  <a:srgbClr val="53548A"/>
                </a:solidFill>
              </a:rPr>
              <a:t>mechanical thrombolysis</a:t>
            </a:r>
            <a:r>
              <a:rPr lang="en-US" sz="2400" dirty="0"/>
              <a:t>, mostly provided by private healthcare centers </a:t>
            </a:r>
            <a:r>
              <a:rPr lang="en-US" sz="2400" dirty="0" smtClean="0"/>
              <a:t>(10). </a:t>
            </a:r>
            <a:endParaRPr lang="en-US" sz="2400" dirty="0" smtClean="0">
              <a:solidFill>
                <a:schemeClr val="accent1"/>
              </a:solidFill>
            </a:endParaRPr>
          </a:p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 smtClean="0"/>
              <a:t>Centers </a:t>
            </a:r>
            <a:r>
              <a:rPr lang="en-US" sz="2400" dirty="0"/>
              <a:t>in </a:t>
            </a:r>
            <a:r>
              <a:rPr lang="en-US" sz="2400" b="1" dirty="0">
                <a:solidFill>
                  <a:srgbClr val="53548A"/>
                </a:solidFill>
              </a:rPr>
              <a:t>India</a:t>
            </a:r>
            <a:r>
              <a:rPr lang="en-US" sz="2400" dirty="0"/>
              <a:t> report a mortality rate of </a:t>
            </a:r>
            <a:r>
              <a:rPr lang="en-US" sz="2400" b="1" dirty="0">
                <a:solidFill>
                  <a:srgbClr val="53548A"/>
                </a:solidFill>
              </a:rPr>
              <a:t>7.9% in the first 90 days </a:t>
            </a:r>
            <a:r>
              <a:rPr lang="en-US" sz="2400" b="1" dirty="0" smtClean="0">
                <a:solidFill>
                  <a:srgbClr val="53548A"/>
                </a:solidFill>
              </a:rPr>
              <a:t>post-injury</a:t>
            </a:r>
            <a:r>
              <a:rPr lang="en-US" sz="2400" dirty="0"/>
              <a:t> </a:t>
            </a:r>
            <a:r>
              <a:rPr lang="en-US" sz="2400" dirty="0" smtClean="0"/>
              <a:t>and </a:t>
            </a:r>
            <a:r>
              <a:rPr lang="en-US" sz="2400" dirty="0"/>
              <a:t>a </a:t>
            </a:r>
            <a:r>
              <a:rPr lang="en-US" sz="2400" b="1" dirty="0" smtClean="0">
                <a:solidFill>
                  <a:srgbClr val="53548A"/>
                </a:solidFill>
              </a:rPr>
              <a:t>(</a:t>
            </a:r>
            <a:r>
              <a:rPr lang="en-US" sz="2400" b="1" dirty="0" err="1">
                <a:solidFill>
                  <a:srgbClr val="53548A"/>
                </a:solidFill>
              </a:rPr>
              <a:t>mRS</a:t>
            </a:r>
            <a:r>
              <a:rPr lang="en-US" sz="2400" b="1" dirty="0">
                <a:solidFill>
                  <a:srgbClr val="53548A"/>
                </a:solidFill>
              </a:rPr>
              <a:t>) score of 0-2 in 48% of 2066 patients </a:t>
            </a:r>
            <a:r>
              <a:rPr lang="en-US" sz="2400" dirty="0" smtClean="0"/>
              <a:t>(6).</a:t>
            </a:r>
          </a:p>
          <a:p>
            <a:pPr marL="109728" indent="0">
              <a:buNone/>
            </a:pPr>
            <a:endParaRPr lang="en-US" sz="2400" dirty="0">
              <a:solidFill>
                <a:schemeClr val="accent1"/>
              </a:solidFill>
            </a:endParaRPr>
          </a:p>
          <a:p>
            <a:r>
              <a:rPr lang="en-US" sz="2400" dirty="0"/>
              <a:t>According to two prospective studies in 2005 and 2007 performed in rural India and </a:t>
            </a:r>
            <a:r>
              <a:rPr lang="en-US" sz="2400" dirty="0" err="1"/>
              <a:t>Kolkotta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53548A"/>
                </a:solidFill>
              </a:rPr>
              <a:t>55-70% of stroke survival patients were fully independent by one-year post-treatment</a:t>
            </a:r>
            <a:r>
              <a:rPr lang="en-US" sz="2400" dirty="0"/>
              <a:t>, respectively </a:t>
            </a:r>
            <a:r>
              <a:rPr lang="en-US" sz="2400" dirty="0" smtClean="0"/>
              <a:t>(14, 15) 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8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324" y="779584"/>
            <a:ext cx="10972800" cy="1066800"/>
          </a:xfrm>
        </p:spPr>
        <p:txBody>
          <a:bodyPr/>
          <a:lstStyle/>
          <a:p>
            <a:r>
              <a:rPr lang="en-US" b="1" dirty="0" smtClean="0">
                <a:solidFill>
                  <a:srgbClr val="53548A"/>
                </a:solidFill>
              </a:rPr>
              <a:t>Methods</a:t>
            </a:r>
            <a:endParaRPr lang="en-US" dirty="0">
              <a:solidFill>
                <a:srgbClr val="53548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5093" y="1837347"/>
            <a:ext cx="10515600" cy="4694081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The Study was </a:t>
            </a:r>
            <a:r>
              <a:rPr lang="en-US" sz="2400" b="1" dirty="0" smtClean="0">
                <a:solidFill>
                  <a:schemeClr val="accent1"/>
                </a:solidFill>
              </a:rPr>
              <a:t>retrospective </a:t>
            </a:r>
            <a:r>
              <a:rPr lang="en-US" sz="2400" b="1" dirty="0">
                <a:solidFill>
                  <a:schemeClr val="accent1"/>
                </a:solidFill>
              </a:rPr>
              <a:t>analysis of prospectively collected data </a:t>
            </a:r>
            <a:r>
              <a:rPr lang="en-US" sz="2400" dirty="0"/>
              <a:t>of ischemic stroke </a:t>
            </a:r>
            <a:r>
              <a:rPr lang="en-US" sz="2400" dirty="0" smtClean="0"/>
              <a:t>patients </a:t>
            </a:r>
            <a:r>
              <a:rPr lang="en-US" sz="2400" dirty="0"/>
              <a:t>at </a:t>
            </a:r>
            <a:r>
              <a:rPr lang="en-US" sz="2400" dirty="0" err="1"/>
              <a:t>Narayana</a:t>
            </a:r>
            <a:r>
              <a:rPr lang="en-US" sz="2400" dirty="0"/>
              <a:t> Health (NH) in Bangalore, India.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Data Collected by health care team </a:t>
            </a:r>
            <a:r>
              <a:rPr lang="en-US" sz="2400" dirty="0"/>
              <a:t>regarding </a:t>
            </a:r>
            <a:r>
              <a:rPr lang="en-US" sz="2400" b="1" dirty="0">
                <a:solidFill>
                  <a:srgbClr val="53548A"/>
                </a:solidFill>
              </a:rPr>
              <a:t>demographics, clinical presentation, and patient outcomes </a:t>
            </a:r>
            <a:r>
              <a:rPr lang="en-US" sz="2400" dirty="0"/>
              <a:t>during patient </a:t>
            </a:r>
            <a:r>
              <a:rPr lang="en-US" sz="2400" dirty="0">
                <a:solidFill>
                  <a:srgbClr val="53548A"/>
                </a:solidFill>
              </a:rPr>
              <a:t>admission, hospitalization, and </a:t>
            </a:r>
            <a:r>
              <a:rPr lang="en-US" sz="2400" dirty="0" smtClean="0">
                <a:solidFill>
                  <a:srgbClr val="53548A"/>
                </a:solidFill>
              </a:rPr>
              <a:t>clinical </a:t>
            </a:r>
            <a:r>
              <a:rPr lang="en-US" sz="2400" dirty="0">
                <a:solidFill>
                  <a:srgbClr val="53548A"/>
                </a:solidFill>
              </a:rPr>
              <a:t>follow-up visits 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Data extracted from :</a:t>
            </a: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chemeClr val="accent1"/>
                </a:solidFill>
              </a:rPr>
              <a:t>Existing </a:t>
            </a:r>
            <a:r>
              <a:rPr lang="en-US" sz="2400" b="1" dirty="0">
                <a:solidFill>
                  <a:schemeClr val="accent1"/>
                </a:solidFill>
              </a:rPr>
              <a:t>clinical </a:t>
            </a:r>
            <a:r>
              <a:rPr lang="en-US" sz="2400" b="1" dirty="0" smtClean="0">
                <a:solidFill>
                  <a:schemeClr val="accent1"/>
                </a:solidFill>
              </a:rPr>
              <a:t>datasets</a:t>
            </a: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chemeClr val="accent1"/>
                </a:solidFill>
              </a:rPr>
              <a:t>Admission registry</a:t>
            </a: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chemeClr val="accent1"/>
                </a:solidFill>
              </a:rPr>
              <a:t>Patient charts</a:t>
            </a:r>
          </a:p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The </a:t>
            </a:r>
            <a:r>
              <a:rPr lang="en-US" sz="2400" dirty="0"/>
              <a:t>admission characteristics to identify predictors of post-stroke death and </a:t>
            </a:r>
            <a:r>
              <a:rPr lang="en-US" sz="2400" dirty="0" smtClean="0"/>
              <a:t>functionality were analyzed.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95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154" y="826477"/>
            <a:ext cx="10972800" cy="10668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Care </a:t>
            </a:r>
            <a:r>
              <a:rPr lang="en-US" sz="3200" dirty="0" smtClean="0">
                <a:solidFill>
                  <a:schemeClr val="accent1"/>
                </a:solidFill>
              </a:rPr>
              <a:t>Setting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262" y="2157047"/>
            <a:ext cx="4888523" cy="4139250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rgbClr val="53548A"/>
                </a:solidFill>
              </a:rPr>
              <a:t>Narayana</a:t>
            </a:r>
            <a:r>
              <a:rPr lang="en-US" sz="2400" b="1" dirty="0">
                <a:solidFill>
                  <a:srgbClr val="53548A"/>
                </a:solidFill>
              </a:rPr>
              <a:t> Health (NH) </a:t>
            </a:r>
            <a:r>
              <a:rPr lang="en-US" sz="2400" dirty="0"/>
              <a:t>is the second largest hospital networks in India and emphasizes providing affordable health care to the Indian population. NH has 23 multi-specialty hospitals, primary care facilities, and health centers, as well as 5 dedicated stroke units.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676" y="1230920"/>
            <a:ext cx="6189786" cy="464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26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Study </a:t>
            </a:r>
            <a:r>
              <a:rPr lang="en-US" sz="3200" dirty="0" smtClean="0">
                <a:solidFill>
                  <a:schemeClr val="accent1"/>
                </a:solidFill>
              </a:rPr>
              <a:t>Population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9424"/>
            <a:ext cx="4641669" cy="4334256"/>
          </a:xfrm>
        </p:spPr>
        <p:txBody>
          <a:bodyPr>
            <a:normAutofit/>
          </a:bodyPr>
          <a:lstStyle/>
          <a:p>
            <a:r>
              <a:rPr lang="en-US" sz="2400" dirty="0"/>
              <a:t>The patient cohort includes male and female adults (&gt;10 years of age) presenting with a diagnosis of acute ischemic stroke at NH, Bangalore from 2010 to 2018 (March 23).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269" y="477233"/>
            <a:ext cx="6940731" cy="620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85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826" y="738399"/>
            <a:ext cx="3974174" cy="33974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96558"/>
            <a:ext cx="10972800" cy="1066800"/>
          </a:xfrm>
        </p:spPr>
        <p:txBody>
          <a:bodyPr/>
          <a:lstStyle/>
          <a:p>
            <a:r>
              <a:rPr lang="en-US" dirty="0" smtClean="0">
                <a:solidFill>
                  <a:srgbClr val="53548A"/>
                </a:solidFill>
              </a:rPr>
              <a:t>Acute Ischemic Stroke Treatments:</a:t>
            </a:r>
            <a:endParaRPr lang="en-US" dirty="0">
              <a:solidFill>
                <a:srgbClr val="53548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017" y="1988103"/>
            <a:ext cx="8597851" cy="1693456"/>
          </a:xfrm>
        </p:spPr>
        <p:txBody>
          <a:bodyPr/>
          <a:lstStyle/>
          <a:p>
            <a:r>
              <a:rPr lang="en-US" sz="2400" b="1" dirty="0">
                <a:solidFill>
                  <a:srgbClr val="53548A"/>
                </a:solidFill>
              </a:rPr>
              <a:t>Intravenous thrombolysis ( IVT</a:t>
            </a:r>
            <a:r>
              <a:rPr lang="en-US" sz="2400" dirty="0"/>
              <a:t>) is one of the standard treatment in ischemic stroke patient that presented </a:t>
            </a:r>
            <a:r>
              <a:rPr lang="en-US" sz="2400" dirty="0">
                <a:solidFill>
                  <a:srgbClr val="53548A"/>
                </a:solidFill>
              </a:rPr>
              <a:t>within 4.5 h  of symptom </a:t>
            </a:r>
            <a:r>
              <a:rPr lang="en-US" sz="2400" dirty="0" smtClean="0">
                <a:solidFill>
                  <a:srgbClr val="53548A"/>
                </a:solidFill>
              </a:rPr>
              <a:t>onset </a:t>
            </a:r>
            <a:r>
              <a:rPr lang="en-US" sz="2400" dirty="0" smtClean="0"/>
              <a:t>with the use of recombinant </a:t>
            </a:r>
            <a:r>
              <a:rPr lang="en-US" sz="2400" dirty="0"/>
              <a:t>tissue plasminogen </a:t>
            </a:r>
            <a:r>
              <a:rPr lang="en-US" sz="2400" dirty="0" smtClean="0"/>
              <a:t>activator(</a:t>
            </a:r>
            <a:r>
              <a:rPr lang="en-US" sz="2400" dirty="0" err="1" smtClean="0"/>
              <a:t>rtPA</a:t>
            </a:r>
            <a:r>
              <a:rPr lang="en-US" sz="2400" dirty="0" smtClean="0"/>
              <a:t>)(16).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13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364993" y="4590086"/>
            <a:ext cx="8827007" cy="22982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Georgia"/>
              <a:buNone/>
            </a:pPr>
            <a:endParaRPr lang="en-US" sz="2600" dirty="0" smtClean="0"/>
          </a:p>
          <a:p>
            <a:r>
              <a:rPr lang="en-US" sz="2400" b="1" dirty="0" smtClean="0">
                <a:solidFill>
                  <a:srgbClr val="53548A"/>
                </a:solidFill>
              </a:rPr>
              <a:t>Mechanical </a:t>
            </a:r>
            <a:r>
              <a:rPr lang="en-US" sz="2400" b="1" dirty="0" err="1" smtClean="0">
                <a:solidFill>
                  <a:srgbClr val="53548A"/>
                </a:solidFill>
              </a:rPr>
              <a:t>thrombectomy</a:t>
            </a:r>
            <a:r>
              <a:rPr lang="en-US" sz="2400" b="1" dirty="0" smtClean="0">
                <a:solidFill>
                  <a:srgbClr val="53548A"/>
                </a:solidFill>
              </a:rPr>
              <a:t> </a:t>
            </a:r>
            <a:r>
              <a:rPr lang="en-US" sz="2400" dirty="0" smtClean="0"/>
              <a:t>is one of the most effective methods for saving brain tissue </a:t>
            </a:r>
            <a:r>
              <a:rPr lang="en-US" sz="2400" dirty="0" smtClean="0">
                <a:solidFill>
                  <a:srgbClr val="53548A"/>
                </a:solidFill>
              </a:rPr>
              <a:t>within 24 hours of stroke onset </a:t>
            </a:r>
            <a:r>
              <a:rPr lang="en-US" sz="2400" dirty="0" smtClean="0"/>
              <a:t>(17) .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770" y="3832397"/>
            <a:ext cx="2055223" cy="282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5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477" y="709247"/>
            <a:ext cx="109728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sz="3600" dirty="0">
                <a:solidFill>
                  <a:srgbClr val="53548A"/>
                </a:solidFill>
              </a:rPr>
              <a:t>Baseline and Stroke Severity </a:t>
            </a:r>
            <a:r>
              <a:rPr lang="en-US" sz="3600" dirty="0" smtClean="0">
                <a:solidFill>
                  <a:srgbClr val="53548A"/>
                </a:solidFill>
              </a:rPr>
              <a:t>Characterization</a:t>
            </a:r>
            <a:endParaRPr lang="en-US" sz="3600" dirty="0">
              <a:solidFill>
                <a:srgbClr val="53548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6811"/>
            <a:ext cx="8756469" cy="4327725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53548A"/>
                </a:solidFill>
              </a:rPr>
              <a:t>NIHSS</a:t>
            </a:r>
            <a:r>
              <a:rPr lang="en-US" sz="2400" dirty="0" smtClean="0"/>
              <a:t> is </a:t>
            </a:r>
            <a:r>
              <a:rPr lang="en-US" sz="2400" dirty="0"/>
              <a:t>agreed-upon </a:t>
            </a:r>
            <a:r>
              <a:rPr lang="en-US" sz="2400" b="1" dirty="0">
                <a:solidFill>
                  <a:srgbClr val="53548A"/>
                </a:solidFill>
              </a:rPr>
              <a:t>initial assessment </a:t>
            </a:r>
            <a:r>
              <a:rPr lang="en-US" sz="2400" dirty="0" smtClean="0"/>
              <a:t>in </a:t>
            </a:r>
            <a:r>
              <a:rPr lang="en-US" sz="2400" dirty="0"/>
              <a:t>the </a:t>
            </a:r>
            <a:r>
              <a:rPr lang="en-US" sz="2400" b="1" dirty="0">
                <a:solidFill>
                  <a:srgbClr val="53548A"/>
                </a:solidFill>
              </a:rPr>
              <a:t>National Institutes of Health Stroke </a:t>
            </a:r>
            <a:r>
              <a:rPr lang="en-US" sz="2400" b="1" dirty="0" smtClean="0">
                <a:solidFill>
                  <a:srgbClr val="53548A"/>
                </a:solidFill>
              </a:rPr>
              <a:t>Scale.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000" dirty="0" smtClean="0"/>
              <a:t>1)</a:t>
            </a:r>
            <a:r>
              <a:rPr lang="en-US" sz="2000" dirty="0"/>
              <a:t> NIHSS of patients upon arrival to NH were assessed by clinicians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 smtClean="0"/>
              <a:t>2)</a:t>
            </a:r>
            <a:r>
              <a:rPr lang="en-US" sz="2000" dirty="0"/>
              <a:t> </a:t>
            </a:r>
            <a:r>
              <a:rPr lang="en-US" sz="2000" dirty="0" smtClean="0"/>
              <a:t>NIHSS of patients when they experienced </a:t>
            </a:r>
            <a:r>
              <a:rPr lang="en-US" sz="2000" dirty="0"/>
              <a:t>either exacerbation or improvement </a:t>
            </a:r>
            <a:r>
              <a:rPr lang="en-US" sz="2000" dirty="0" smtClean="0"/>
              <a:t>of </a:t>
            </a:r>
            <a:r>
              <a:rPr lang="en-US" sz="2000" dirty="0"/>
              <a:t>symptoms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3)</a:t>
            </a:r>
            <a:r>
              <a:rPr lang="en-US" sz="2000" dirty="0"/>
              <a:t> </a:t>
            </a:r>
            <a:r>
              <a:rPr lang="en-US" sz="2000" dirty="0" smtClean="0"/>
              <a:t>Pre-procedure </a:t>
            </a:r>
            <a:r>
              <a:rPr lang="en-US" sz="2000" dirty="0"/>
              <a:t>NIHSS value </a:t>
            </a:r>
            <a:r>
              <a:rPr lang="en-US" sz="2000" dirty="0" smtClean="0"/>
              <a:t>recorded</a:t>
            </a:r>
          </a:p>
          <a:p>
            <a:pPr marL="0" indent="0">
              <a:buNone/>
            </a:pPr>
            <a:r>
              <a:rPr lang="en-US" sz="2000" dirty="0" smtClean="0"/>
              <a:t>4)</a:t>
            </a:r>
            <a:r>
              <a:rPr lang="en-US" sz="2000" dirty="0"/>
              <a:t> Patient complaints and self-reported </a:t>
            </a:r>
            <a:r>
              <a:rPr lang="en-US" sz="2000" dirty="0" smtClean="0"/>
              <a:t>symptoms</a:t>
            </a:r>
          </a:p>
          <a:p>
            <a:pPr marL="0" indent="0">
              <a:buNone/>
            </a:pPr>
            <a:r>
              <a:rPr lang="en-US" sz="2000" dirty="0" smtClean="0"/>
              <a:t>5)</a:t>
            </a:r>
            <a:r>
              <a:rPr lang="en-US" sz="2000" dirty="0"/>
              <a:t> </a:t>
            </a:r>
            <a:r>
              <a:rPr lang="en-US" sz="2000" dirty="0" smtClean="0"/>
              <a:t>clinical </a:t>
            </a:r>
            <a:r>
              <a:rPr lang="en-US" sz="2000" dirty="0"/>
              <a:t>examinations of the </a:t>
            </a:r>
            <a:r>
              <a:rPr lang="en-US" sz="2000" dirty="0" smtClean="0"/>
              <a:t>patients presentations recorded by physicians independently</a:t>
            </a:r>
          </a:p>
          <a:p>
            <a:pPr marL="0" indent="0">
              <a:buNone/>
            </a:pPr>
            <a:r>
              <a:rPr lang="en-US" sz="2000" dirty="0" smtClean="0"/>
              <a:t>6)</a:t>
            </a:r>
            <a:r>
              <a:rPr lang="en-US" sz="2000" dirty="0"/>
              <a:t> CT imaging and MRI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7</a:t>
            </a:r>
            <a:r>
              <a:rPr lang="en-US" sz="2000" smtClean="0"/>
              <a:t>)</a:t>
            </a:r>
            <a:r>
              <a:rPr lang="en-US" sz="2000"/>
              <a:t> A</a:t>
            </a:r>
            <a:r>
              <a:rPr lang="en-US" sz="2000" smtClean="0"/>
              <a:t>ffected </a:t>
            </a:r>
            <a:r>
              <a:rPr lang="en-US" sz="2000" dirty="0"/>
              <a:t>brain location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285" y="1776047"/>
            <a:ext cx="3153363" cy="302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9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53548A"/>
                </a:solidFill>
              </a:rPr>
              <a:t>Treatment Assignment</a:t>
            </a:r>
            <a:endParaRPr lang="en-US" sz="3200" dirty="0">
              <a:solidFill>
                <a:srgbClr val="53548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Patients received different </a:t>
            </a:r>
            <a:r>
              <a:rPr lang="en-US" sz="2400" b="1" dirty="0">
                <a:solidFill>
                  <a:srgbClr val="53548A"/>
                </a:solidFill>
              </a:rPr>
              <a:t>treatments</a:t>
            </a:r>
            <a:r>
              <a:rPr lang="en-US" sz="2400" dirty="0"/>
              <a:t> based on </a:t>
            </a:r>
            <a:r>
              <a:rPr lang="en-US" sz="2400" b="1" dirty="0">
                <a:solidFill>
                  <a:srgbClr val="53548A"/>
                </a:solidFill>
              </a:rPr>
              <a:t>standardized international protocols implemented </a:t>
            </a:r>
            <a:r>
              <a:rPr lang="en-US" sz="2400" dirty="0"/>
              <a:t>by experienced clinicians. This clinical decision was made after </a:t>
            </a:r>
            <a:r>
              <a:rPr lang="en-US" sz="2400" b="1" dirty="0">
                <a:solidFill>
                  <a:srgbClr val="53548A"/>
                </a:solidFill>
              </a:rPr>
              <a:t>evaluation of the patient’s symptoms, comorbidities, and clinical images.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3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i="1" dirty="0">
                <a:solidFill>
                  <a:srgbClr val="53548A"/>
                </a:solidFill>
              </a:rPr>
              <a:t>Clinical Assessment of Treatment Outcome</a:t>
            </a:r>
            <a:endParaRPr lang="en-US" sz="3200" dirty="0">
              <a:solidFill>
                <a:srgbClr val="53548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3447894"/>
            <a:ext cx="11081657" cy="312664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b="1" dirty="0">
                <a:solidFill>
                  <a:srgbClr val="53548A"/>
                </a:solidFill>
              </a:rPr>
              <a:t>90-days post-intervention </a:t>
            </a:r>
            <a:r>
              <a:rPr lang="en-US" sz="2400" b="1" dirty="0" err="1">
                <a:solidFill>
                  <a:srgbClr val="53548A"/>
                </a:solidFill>
              </a:rPr>
              <a:t>mRS</a:t>
            </a:r>
            <a:r>
              <a:rPr lang="en-US" sz="2400" b="1" dirty="0">
                <a:solidFill>
                  <a:srgbClr val="53548A"/>
                </a:solidFill>
              </a:rPr>
              <a:t> </a:t>
            </a:r>
            <a:r>
              <a:rPr lang="en-US" sz="2400" dirty="0"/>
              <a:t>will be categorized in binary, </a:t>
            </a:r>
            <a:r>
              <a:rPr lang="en-US" sz="2400" b="1" i="1" dirty="0">
                <a:solidFill>
                  <a:srgbClr val="53548A"/>
                </a:solidFill>
              </a:rPr>
              <a:t>favorable</a:t>
            </a:r>
            <a:r>
              <a:rPr lang="en-US" sz="2400" dirty="0"/>
              <a:t> and </a:t>
            </a:r>
            <a:r>
              <a:rPr lang="en-US" sz="2400" b="1" i="1" dirty="0" smtClean="0">
                <a:solidFill>
                  <a:srgbClr val="53548A"/>
                </a:solidFill>
              </a:rPr>
              <a:t>unfavorable </a:t>
            </a:r>
            <a:r>
              <a:rPr lang="en-US" sz="2400" b="1" dirty="0" smtClean="0">
                <a:solidFill>
                  <a:srgbClr val="53548A"/>
                </a:solidFill>
              </a:rPr>
              <a:t>based </a:t>
            </a:r>
            <a:r>
              <a:rPr lang="en-US" sz="2400" dirty="0"/>
              <a:t>on the three-month post-intervention </a:t>
            </a:r>
            <a:r>
              <a:rPr lang="en-US" sz="2400" dirty="0" err="1" smtClean="0"/>
              <a:t>mRS.</a:t>
            </a:r>
            <a:endParaRPr lang="en-US" sz="2400" dirty="0" smtClean="0"/>
          </a:p>
          <a:p>
            <a:pPr>
              <a:buFontTx/>
              <a:buChar char="-"/>
            </a:pPr>
            <a:r>
              <a:rPr lang="en-US" sz="2400" dirty="0" err="1" smtClean="0"/>
              <a:t>mRS</a:t>
            </a:r>
            <a:r>
              <a:rPr lang="en-US" sz="2400" dirty="0" smtClean="0"/>
              <a:t> </a:t>
            </a:r>
            <a:r>
              <a:rPr lang="en-US" sz="2400" dirty="0"/>
              <a:t>disability </a:t>
            </a:r>
            <a:r>
              <a:rPr lang="en-US" sz="2400" dirty="0">
                <a:solidFill>
                  <a:srgbClr val="53548A"/>
                </a:solidFill>
              </a:rPr>
              <a:t>score of ≤ 2 </a:t>
            </a:r>
            <a:r>
              <a:rPr lang="en-US" sz="2400" dirty="0"/>
              <a:t>will define a </a:t>
            </a:r>
            <a:r>
              <a:rPr lang="en-US" sz="2400" i="1" dirty="0"/>
              <a:t>favorable</a:t>
            </a:r>
            <a:r>
              <a:rPr lang="en-US" sz="2400" dirty="0"/>
              <a:t> </a:t>
            </a:r>
            <a:r>
              <a:rPr lang="en-US" sz="2400" dirty="0" smtClean="0"/>
              <a:t>outcome</a:t>
            </a:r>
          </a:p>
          <a:p>
            <a:pPr>
              <a:buFontTx/>
              <a:buChar char="-"/>
            </a:pPr>
            <a:r>
              <a:rPr lang="en-US" sz="2400" i="1" dirty="0"/>
              <a:t>unfavorable</a:t>
            </a:r>
            <a:r>
              <a:rPr lang="en-US" sz="2400" dirty="0"/>
              <a:t> outcome will be defined for </a:t>
            </a:r>
            <a:r>
              <a:rPr lang="en-US" sz="2400" dirty="0" err="1"/>
              <a:t>mRS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53548A"/>
                </a:solidFill>
              </a:rPr>
              <a:t>value of &gt; 2</a:t>
            </a:r>
            <a:r>
              <a:rPr lang="en-US" sz="2400" dirty="0" smtClean="0"/>
              <a:t>.</a:t>
            </a:r>
          </a:p>
          <a:p>
            <a:pPr>
              <a:buFontTx/>
              <a:buChar char="-"/>
            </a:pPr>
            <a:endParaRPr lang="en-US" sz="2600" dirty="0" smtClean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16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598" y="2209801"/>
            <a:ext cx="6838337" cy="123809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 Patient survival and patient functionality measured by </a:t>
            </a:r>
            <a:r>
              <a:rPr lang="en-US" sz="2400" b="1" dirty="0" smtClean="0">
                <a:solidFill>
                  <a:srgbClr val="53548A"/>
                </a:solidFill>
              </a:rPr>
              <a:t>modified Rankin Scale (</a:t>
            </a:r>
            <a:r>
              <a:rPr lang="en-US" sz="2400" b="1" dirty="0" err="1" smtClean="0">
                <a:solidFill>
                  <a:srgbClr val="53548A"/>
                </a:solidFill>
              </a:rPr>
              <a:t>mRS</a:t>
            </a:r>
            <a:r>
              <a:rPr lang="en-US" sz="2400" b="1" dirty="0" smtClean="0">
                <a:solidFill>
                  <a:srgbClr val="53548A"/>
                </a:solidFill>
              </a:rPr>
              <a:t>).</a:t>
            </a:r>
          </a:p>
          <a:p>
            <a:pPr marL="109728" indent="0">
              <a:buFont typeface="Georgia"/>
              <a:buNone/>
            </a:pPr>
            <a:endParaRPr lang="en-US" sz="2400" dirty="0" smtClean="0"/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286" y="2209799"/>
            <a:ext cx="4885714" cy="1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58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i="1" dirty="0">
                <a:solidFill>
                  <a:srgbClr val="53548A"/>
                </a:solidFill>
              </a:rPr>
              <a:t>Statistical </a:t>
            </a:r>
            <a:r>
              <a:rPr lang="en-US" sz="3600" i="1" dirty="0" smtClean="0">
                <a:solidFill>
                  <a:srgbClr val="53548A"/>
                </a:solidFill>
              </a:rPr>
              <a:t>Analysis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 </a:t>
            </a:r>
            <a:r>
              <a:rPr lang="en-US" sz="2400" dirty="0" smtClean="0"/>
              <a:t>Patient </a:t>
            </a:r>
            <a:r>
              <a:rPr lang="en-US" sz="2400" b="1" dirty="0">
                <a:solidFill>
                  <a:srgbClr val="53548A"/>
                </a:solidFill>
              </a:rPr>
              <a:t>demographic and clinical </a:t>
            </a:r>
            <a:r>
              <a:rPr lang="en-US" sz="2400" b="1" dirty="0" smtClean="0">
                <a:solidFill>
                  <a:srgbClr val="53548A"/>
                </a:solidFill>
              </a:rPr>
              <a:t>characteristic </a:t>
            </a:r>
            <a:r>
              <a:rPr lang="en-US" sz="2400" dirty="0" smtClean="0"/>
              <a:t>described by 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53548A"/>
                </a:solidFill>
              </a:rPr>
              <a:t>frequencies and percentages for categorical data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53548A"/>
                </a:solidFill>
              </a:rPr>
              <a:t>median and interquartile ranges for continuous </a:t>
            </a:r>
            <a:r>
              <a:rPr lang="en-US" sz="2400" b="1" dirty="0" smtClean="0">
                <a:solidFill>
                  <a:srgbClr val="53548A"/>
                </a:solidFill>
              </a:rPr>
              <a:t>data</a:t>
            </a:r>
            <a:r>
              <a:rPr lang="en-US" sz="2400" b="1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mRS</a:t>
            </a:r>
            <a:r>
              <a:rPr lang="en-US" sz="2400" dirty="0" smtClean="0"/>
              <a:t> </a:t>
            </a:r>
            <a:r>
              <a:rPr lang="en-US" sz="2400" dirty="0"/>
              <a:t>values will be converted to dead/ dependent (mRS,3-6) as unfavorable and independent (mRS,0-2) as favorable </a:t>
            </a:r>
            <a:r>
              <a:rPr lang="en-US" sz="2400" dirty="0" smtClean="0"/>
              <a:t>(18).</a:t>
            </a:r>
          </a:p>
          <a:p>
            <a:endParaRPr lang="en-US" sz="2400" dirty="0" smtClean="0"/>
          </a:p>
          <a:p>
            <a:r>
              <a:rPr lang="en-US" sz="2400" dirty="0"/>
              <a:t>All the statistical analysis is done using </a:t>
            </a:r>
            <a:r>
              <a:rPr lang="en-US" sz="2400" b="1" dirty="0">
                <a:solidFill>
                  <a:srgbClr val="53548A"/>
                </a:solidFill>
              </a:rPr>
              <a:t>R statistical software (v3.5.1</a:t>
            </a:r>
            <a:r>
              <a:rPr lang="en-US" sz="2400" b="1" dirty="0" smtClean="0">
                <a:solidFill>
                  <a:srgbClr val="53548A"/>
                </a:solidFill>
              </a:rPr>
              <a:t>).</a:t>
            </a:r>
            <a:endParaRPr lang="en-US" sz="2400" b="1" dirty="0">
              <a:solidFill>
                <a:srgbClr val="53548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1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45030"/>
            <a:ext cx="10972800" cy="1087228"/>
          </a:xfrm>
        </p:spPr>
        <p:txBody>
          <a:bodyPr>
            <a:normAutofit fontScale="90000"/>
          </a:bodyPr>
          <a:lstStyle/>
          <a:p>
            <a:r>
              <a:rPr lang="en-US" sz="3100" dirty="0">
                <a:solidFill>
                  <a:srgbClr val="53548A"/>
                </a:solidFill>
              </a:rPr>
              <a:t>All Patients Numerical Variables’ distributions </a:t>
            </a:r>
            <a:r>
              <a:rPr lang="en-US" sz="3100" dirty="0" smtClean="0">
                <a:solidFill>
                  <a:srgbClr val="53548A"/>
                </a:solidFill>
              </a:rPr>
              <a:t/>
            </a:r>
            <a:br>
              <a:rPr lang="en-US" sz="3100" dirty="0" smtClean="0">
                <a:solidFill>
                  <a:srgbClr val="53548A"/>
                </a:solidFill>
              </a:rPr>
            </a:br>
            <a:r>
              <a:rPr lang="en-US" sz="3100" dirty="0" smtClean="0">
                <a:solidFill>
                  <a:srgbClr val="53548A"/>
                </a:solidFill>
              </a:rPr>
              <a:t>compared </a:t>
            </a:r>
            <a:r>
              <a:rPr lang="en-US" sz="3100" dirty="0">
                <a:solidFill>
                  <a:srgbClr val="53548A"/>
                </a:solidFill>
              </a:rPr>
              <a:t>with Normal </a:t>
            </a:r>
            <a:r>
              <a:rPr lang="en-US" sz="3100" dirty="0" smtClean="0">
                <a:solidFill>
                  <a:srgbClr val="53548A"/>
                </a:solidFill>
              </a:rPr>
              <a:t>distribution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66" y="2132257"/>
            <a:ext cx="8017975" cy="432435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4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53548A"/>
                </a:solidFill>
              </a:rPr>
              <a:t>Treatment Groups Numerical Variables’ distributions </a:t>
            </a:r>
            <a:r>
              <a:rPr lang="en-US" sz="2800" dirty="0" smtClean="0">
                <a:solidFill>
                  <a:srgbClr val="53548A"/>
                </a:solidFill>
              </a:rPr>
              <a:t/>
            </a:r>
            <a:br>
              <a:rPr lang="en-US" sz="2800" dirty="0" smtClean="0">
                <a:solidFill>
                  <a:srgbClr val="53548A"/>
                </a:solidFill>
              </a:rPr>
            </a:br>
            <a:r>
              <a:rPr lang="en-US" sz="2800" dirty="0" smtClean="0">
                <a:solidFill>
                  <a:srgbClr val="53548A"/>
                </a:solidFill>
              </a:rPr>
              <a:t>compared </a:t>
            </a:r>
            <a:r>
              <a:rPr lang="en-US" sz="2800" dirty="0">
                <a:solidFill>
                  <a:srgbClr val="53548A"/>
                </a:solidFill>
              </a:rPr>
              <a:t>with Normal </a:t>
            </a:r>
            <a:r>
              <a:rPr lang="en-US" sz="2800" dirty="0" smtClean="0">
                <a:solidFill>
                  <a:srgbClr val="53548A"/>
                </a:solidFill>
              </a:rPr>
              <a:t>distribution</a:t>
            </a:r>
            <a:endParaRPr lang="en-US" sz="2800" dirty="0">
              <a:solidFill>
                <a:srgbClr val="53548A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88688" y="2209800"/>
            <a:ext cx="8058201" cy="4348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3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48" y="516054"/>
            <a:ext cx="10972800" cy="1066800"/>
          </a:xfrm>
        </p:spPr>
        <p:txBody>
          <a:bodyPr/>
          <a:lstStyle/>
          <a:p>
            <a:r>
              <a:rPr lang="en-US" dirty="0" smtClean="0">
                <a:solidFill>
                  <a:srgbClr val="53548A"/>
                </a:solidFill>
              </a:rPr>
              <a:t>Result</a:t>
            </a:r>
            <a:endParaRPr lang="en-US" dirty="0">
              <a:solidFill>
                <a:srgbClr val="53548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582853"/>
            <a:ext cx="11562080" cy="5144517"/>
          </a:xfrm>
        </p:spPr>
        <p:txBody>
          <a:bodyPr>
            <a:noAutofit/>
          </a:bodyPr>
          <a:lstStyle/>
          <a:p>
            <a:r>
              <a:rPr lang="en-US" sz="2400" dirty="0"/>
              <a:t>The </a:t>
            </a:r>
            <a:r>
              <a:rPr lang="en-US" sz="2400" dirty="0">
                <a:solidFill>
                  <a:srgbClr val="53548A"/>
                </a:solidFill>
              </a:rPr>
              <a:t>average age </a:t>
            </a:r>
            <a:r>
              <a:rPr lang="en-US" sz="2400" dirty="0"/>
              <a:t>of patients </a:t>
            </a:r>
            <a:r>
              <a:rPr lang="en-US" sz="2400" dirty="0">
                <a:solidFill>
                  <a:srgbClr val="53548A"/>
                </a:solidFill>
              </a:rPr>
              <a:t>was </a:t>
            </a:r>
            <a:r>
              <a:rPr lang="en-US" sz="2400" dirty="0" smtClean="0">
                <a:solidFill>
                  <a:srgbClr val="53548A"/>
                </a:solidFill>
              </a:rPr>
              <a:t>55.82(SD=14.45</a:t>
            </a:r>
            <a:r>
              <a:rPr lang="en-US" sz="2400" dirty="0" smtClean="0"/>
              <a:t>).</a:t>
            </a:r>
          </a:p>
          <a:p>
            <a:pPr marL="109728" indent="0">
              <a:buNone/>
            </a:pPr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>
                <a:solidFill>
                  <a:srgbClr val="53548A"/>
                </a:solidFill>
              </a:rPr>
              <a:t>1007(73.5%) </a:t>
            </a:r>
            <a:r>
              <a:rPr lang="en-US" sz="2400" dirty="0"/>
              <a:t>of patients have been </a:t>
            </a:r>
            <a:r>
              <a:rPr lang="en-US" sz="2400" dirty="0">
                <a:solidFill>
                  <a:srgbClr val="53548A"/>
                </a:solidFill>
              </a:rPr>
              <a:t>male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53548A"/>
                </a:solidFill>
              </a:rPr>
              <a:t>364 (26.5%) </a:t>
            </a:r>
            <a:r>
              <a:rPr lang="en-US" sz="2400" dirty="0"/>
              <a:t>were </a:t>
            </a:r>
            <a:r>
              <a:rPr lang="en-US" sz="2400" dirty="0" smtClean="0">
                <a:solidFill>
                  <a:srgbClr val="53548A"/>
                </a:solidFill>
              </a:rPr>
              <a:t>female.</a:t>
            </a:r>
          </a:p>
          <a:p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 smtClean="0">
                <a:solidFill>
                  <a:srgbClr val="53548A"/>
                </a:solidFill>
              </a:rPr>
              <a:t>most </a:t>
            </a:r>
            <a:r>
              <a:rPr lang="en-US" sz="2400" dirty="0">
                <a:solidFill>
                  <a:srgbClr val="53548A"/>
                </a:solidFill>
              </a:rPr>
              <a:t>commonly reported comorbidities </a:t>
            </a:r>
            <a:r>
              <a:rPr lang="en-US" sz="2400" dirty="0"/>
              <a:t>were </a:t>
            </a:r>
            <a:r>
              <a:rPr lang="en-US" sz="2400" dirty="0" smtClean="0">
                <a:solidFill>
                  <a:srgbClr val="53548A"/>
                </a:solidFill>
              </a:rPr>
              <a:t>hypertension </a:t>
            </a:r>
            <a:r>
              <a:rPr lang="en-US" sz="2400" dirty="0">
                <a:solidFill>
                  <a:srgbClr val="53548A"/>
                </a:solidFill>
              </a:rPr>
              <a:t>(82.4%), diabetic patients (58.9%)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53548A"/>
                </a:solidFill>
              </a:rPr>
              <a:t>smoking history (17.4</a:t>
            </a:r>
            <a:r>
              <a:rPr lang="en-US" sz="2400" dirty="0" smtClean="0">
                <a:solidFill>
                  <a:srgbClr val="53548A"/>
                </a:solidFill>
              </a:rPr>
              <a:t>%).</a:t>
            </a:r>
          </a:p>
          <a:p>
            <a:endParaRPr lang="en-US" sz="2400" dirty="0" smtClean="0"/>
          </a:p>
          <a:p>
            <a:r>
              <a:rPr lang="en-US" sz="2400" dirty="0"/>
              <a:t>The </a:t>
            </a:r>
            <a:r>
              <a:rPr lang="en-US" sz="2400" dirty="0">
                <a:solidFill>
                  <a:srgbClr val="53548A"/>
                </a:solidFill>
              </a:rPr>
              <a:t>median for time form onset </a:t>
            </a:r>
            <a:r>
              <a:rPr lang="en-US" sz="2400" dirty="0"/>
              <a:t>is </a:t>
            </a:r>
            <a:r>
              <a:rPr lang="en-US" sz="2400" dirty="0">
                <a:solidFill>
                  <a:srgbClr val="53548A"/>
                </a:solidFill>
              </a:rPr>
              <a:t>120 minutes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For </a:t>
            </a:r>
            <a:r>
              <a:rPr lang="en-US" sz="2400" dirty="0">
                <a:solidFill>
                  <a:srgbClr val="53548A"/>
                </a:solidFill>
              </a:rPr>
              <a:t>439(38.5%) </a:t>
            </a:r>
            <a:r>
              <a:rPr lang="en-US" sz="2400" dirty="0"/>
              <a:t>of cases </a:t>
            </a:r>
            <a:r>
              <a:rPr lang="en-US" sz="2400" dirty="0">
                <a:solidFill>
                  <a:srgbClr val="53548A"/>
                </a:solidFill>
              </a:rPr>
              <a:t>NIHSS result </a:t>
            </a:r>
            <a:r>
              <a:rPr lang="en-US" sz="2400" dirty="0"/>
              <a:t>of patients at arrival time is </a:t>
            </a:r>
            <a:r>
              <a:rPr lang="en-US" sz="2400" dirty="0">
                <a:solidFill>
                  <a:srgbClr val="53548A"/>
                </a:solidFill>
              </a:rPr>
              <a:t>severe </a:t>
            </a:r>
            <a:r>
              <a:rPr lang="en-US" sz="2400" dirty="0"/>
              <a:t>and for </a:t>
            </a:r>
            <a:r>
              <a:rPr lang="en-US" sz="2400" dirty="0">
                <a:solidFill>
                  <a:srgbClr val="53548A"/>
                </a:solidFill>
              </a:rPr>
              <a:t>700(61.5%) </a:t>
            </a:r>
            <a:r>
              <a:rPr lang="en-US" sz="2400" dirty="0"/>
              <a:t>was </a:t>
            </a:r>
            <a:r>
              <a:rPr lang="en-US" sz="2400" dirty="0">
                <a:solidFill>
                  <a:srgbClr val="53548A"/>
                </a:solidFill>
              </a:rPr>
              <a:t>not severe</a:t>
            </a:r>
            <a:r>
              <a:rPr lang="en-US" sz="2400" dirty="0" smtClean="0"/>
              <a:t>.</a:t>
            </a:r>
          </a:p>
          <a:p>
            <a:endParaRPr lang="en-US" sz="2200" dirty="0" smtClean="0"/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600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120" y="931817"/>
            <a:ext cx="11236960" cy="5638800"/>
          </a:xfrm>
        </p:spPr>
        <p:txBody>
          <a:bodyPr>
            <a:noAutofit/>
          </a:bodyPr>
          <a:lstStyle/>
          <a:p>
            <a:r>
              <a:rPr lang="en-US" sz="2400" dirty="0"/>
              <a:t>The </a:t>
            </a:r>
            <a:r>
              <a:rPr lang="en-US" sz="2400" dirty="0">
                <a:solidFill>
                  <a:srgbClr val="53548A"/>
                </a:solidFill>
              </a:rPr>
              <a:t>NIHSS result after </a:t>
            </a:r>
            <a:r>
              <a:rPr lang="en-US" sz="2400" dirty="0" smtClean="0">
                <a:solidFill>
                  <a:srgbClr val="53548A"/>
                </a:solidFill>
              </a:rPr>
              <a:t>procedure </a:t>
            </a:r>
            <a:r>
              <a:rPr lang="en-US" sz="1600" dirty="0" smtClean="0">
                <a:solidFill>
                  <a:srgbClr val="53548A"/>
                </a:solidFill>
              </a:rPr>
              <a:t>(less than 24 hours) </a:t>
            </a:r>
            <a:r>
              <a:rPr lang="en-US" sz="2400" dirty="0"/>
              <a:t>in </a:t>
            </a:r>
            <a:r>
              <a:rPr lang="en-US" sz="2400" dirty="0">
                <a:solidFill>
                  <a:srgbClr val="53548A"/>
                </a:solidFill>
              </a:rPr>
              <a:t>240(75.0%) </a:t>
            </a:r>
            <a:r>
              <a:rPr lang="en-US" sz="2400" dirty="0"/>
              <a:t>of patients was </a:t>
            </a:r>
            <a:r>
              <a:rPr lang="en-US" sz="2400" dirty="0">
                <a:solidFill>
                  <a:srgbClr val="53548A"/>
                </a:solidFill>
              </a:rPr>
              <a:t>sever</a:t>
            </a:r>
            <a:r>
              <a:rPr lang="en-US" sz="2400" dirty="0"/>
              <a:t>e and in </a:t>
            </a:r>
            <a:r>
              <a:rPr lang="en-US" sz="2400" dirty="0">
                <a:solidFill>
                  <a:srgbClr val="53548A"/>
                </a:solidFill>
              </a:rPr>
              <a:t>80(25.0%) </a:t>
            </a:r>
            <a:r>
              <a:rPr lang="en-US" sz="2400" dirty="0"/>
              <a:t>was </a:t>
            </a:r>
            <a:r>
              <a:rPr lang="en-US" sz="2400" dirty="0">
                <a:solidFill>
                  <a:srgbClr val="53548A"/>
                </a:solidFill>
              </a:rPr>
              <a:t>not severe</a:t>
            </a:r>
            <a:r>
              <a:rPr lang="en-US" sz="2400" dirty="0"/>
              <a:t>.</a:t>
            </a:r>
          </a:p>
          <a:p>
            <a:pPr marL="109728" indent="0">
              <a:buNone/>
            </a:pPr>
            <a:r>
              <a:rPr lang="en-US" sz="2400" dirty="0" smtClean="0"/>
              <a:t> </a:t>
            </a:r>
          </a:p>
          <a:p>
            <a:r>
              <a:rPr lang="en-US" sz="2400" dirty="0" smtClean="0"/>
              <a:t>Also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53548A"/>
                </a:solidFill>
              </a:rPr>
              <a:t>24 hours NIHSS after procedure </a:t>
            </a:r>
            <a:r>
              <a:rPr lang="en-US" sz="2400" dirty="0"/>
              <a:t>showed </a:t>
            </a:r>
            <a:r>
              <a:rPr lang="en-US" sz="2400" dirty="0" smtClean="0">
                <a:solidFill>
                  <a:srgbClr val="53548A"/>
                </a:solidFill>
              </a:rPr>
              <a:t>85(35.3%)</a:t>
            </a:r>
            <a:r>
              <a:rPr lang="en-US" sz="2400" dirty="0" smtClean="0"/>
              <a:t> </a:t>
            </a:r>
            <a:r>
              <a:rPr lang="en-US" sz="2400" dirty="0"/>
              <a:t>cases of </a:t>
            </a:r>
            <a:r>
              <a:rPr lang="en-US" sz="2400" dirty="0">
                <a:solidFill>
                  <a:srgbClr val="53548A"/>
                </a:solidFill>
              </a:rPr>
              <a:t>severe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53548A"/>
                </a:solidFill>
              </a:rPr>
              <a:t>156(64.7%) </a:t>
            </a:r>
            <a:r>
              <a:rPr lang="en-US" sz="2400" dirty="0"/>
              <a:t>of </a:t>
            </a:r>
            <a:r>
              <a:rPr lang="en-US" sz="2400" dirty="0">
                <a:solidFill>
                  <a:srgbClr val="53548A"/>
                </a:solidFill>
              </a:rPr>
              <a:t>not severe </a:t>
            </a:r>
            <a:r>
              <a:rPr lang="en-US" sz="2400" dirty="0"/>
              <a:t>cases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/>
              <a:t> The </a:t>
            </a:r>
            <a:r>
              <a:rPr lang="en-US" sz="2400" dirty="0">
                <a:solidFill>
                  <a:srgbClr val="53548A"/>
                </a:solidFill>
              </a:rPr>
              <a:t>median of treatment duration delay </a:t>
            </a:r>
            <a:r>
              <a:rPr lang="en-US" sz="2400" dirty="0"/>
              <a:t>is </a:t>
            </a:r>
            <a:r>
              <a:rPr lang="en-US" sz="2400" dirty="0">
                <a:solidFill>
                  <a:srgbClr val="53548A"/>
                </a:solidFill>
              </a:rPr>
              <a:t>1440 minutes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53548A"/>
                </a:solidFill>
              </a:rPr>
              <a:t>3 months </a:t>
            </a:r>
            <a:r>
              <a:rPr lang="en-US" sz="2400" dirty="0" err="1" smtClean="0">
                <a:solidFill>
                  <a:srgbClr val="53548A"/>
                </a:solidFill>
              </a:rPr>
              <a:t>mRS</a:t>
            </a:r>
            <a:r>
              <a:rPr lang="en-US" sz="2400" dirty="0" smtClean="0">
                <a:solidFill>
                  <a:srgbClr val="53548A"/>
                </a:solidFill>
              </a:rPr>
              <a:t> </a:t>
            </a:r>
            <a:r>
              <a:rPr lang="en-US" sz="2400" dirty="0">
                <a:solidFill>
                  <a:srgbClr val="53548A"/>
                </a:solidFill>
              </a:rPr>
              <a:t>outcome </a:t>
            </a:r>
            <a:r>
              <a:rPr lang="en-US" sz="2400" dirty="0"/>
              <a:t>for </a:t>
            </a:r>
            <a:r>
              <a:rPr lang="en-US" sz="2400" dirty="0">
                <a:solidFill>
                  <a:srgbClr val="53548A"/>
                </a:solidFill>
              </a:rPr>
              <a:t>193(65%) of patients </a:t>
            </a:r>
            <a:r>
              <a:rPr lang="en-US" sz="2400" dirty="0"/>
              <a:t>was </a:t>
            </a:r>
            <a:r>
              <a:rPr lang="en-US" sz="2400" b="1" dirty="0" smtClean="0">
                <a:solidFill>
                  <a:srgbClr val="53548A"/>
                </a:solidFill>
              </a:rPr>
              <a:t>favorable</a:t>
            </a:r>
            <a:r>
              <a:rPr lang="en-US" sz="2400" dirty="0" smtClean="0"/>
              <a:t> </a:t>
            </a:r>
            <a:r>
              <a:rPr lang="en-US" sz="2400" dirty="0"/>
              <a:t>and for </a:t>
            </a:r>
            <a:r>
              <a:rPr lang="en-US" sz="2400" dirty="0">
                <a:solidFill>
                  <a:srgbClr val="53548A"/>
                </a:solidFill>
              </a:rPr>
              <a:t>104(35.0%) of patients </a:t>
            </a:r>
            <a:r>
              <a:rPr lang="en-US" sz="2400" dirty="0"/>
              <a:t>was </a:t>
            </a:r>
            <a:r>
              <a:rPr lang="en-US" sz="2400" b="1" dirty="0" smtClean="0">
                <a:solidFill>
                  <a:srgbClr val="53548A"/>
                </a:solidFill>
              </a:rPr>
              <a:t>unfavorable</a:t>
            </a:r>
            <a:r>
              <a:rPr lang="en-US" sz="2400" dirty="0" smtClean="0"/>
              <a:t>, </a:t>
            </a:r>
            <a:r>
              <a:rPr lang="en-US" sz="2400" dirty="0"/>
              <a:t>with the median of </a:t>
            </a:r>
            <a:r>
              <a:rPr lang="en-US" sz="2400" dirty="0" smtClean="0"/>
              <a:t>1.00</a:t>
            </a:r>
          </a:p>
          <a:p>
            <a:endParaRPr lang="en-US" sz="2400" dirty="0"/>
          </a:p>
          <a:p>
            <a:r>
              <a:rPr lang="en-US" sz="2400" dirty="0"/>
              <a:t>The </a:t>
            </a:r>
            <a:r>
              <a:rPr lang="en-US" sz="2400" dirty="0">
                <a:solidFill>
                  <a:srgbClr val="53548A"/>
                </a:solidFill>
              </a:rPr>
              <a:t>most important cause of delay </a:t>
            </a:r>
            <a:r>
              <a:rPr lang="en-US" sz="2400" dirty="0"/>
              <a:t>were </a:t>
            </a:r>
            <a:r>
              <a:rPr lang="en-US" sz="2400" dirty="0" smtClean="0"/>
              <a:t>402(44%) cases of </a:t>
            </a:r>
            <a:r>
              <a:rPr lang="en-US" sz="2400" dirty="0">
                <a:solidFill>
                  <a:srgbClr val="53548A"/>
                </a:solidFill>
              </a:rPr>
              <a:t>admitted outside referral</a:t>
            </a:r>
            <a:r>
              <a:rPr lang="en-US" sz="2400" dirty="0"/>
              <a:t>, 183(20%) </a:t>
            </a:r>
            <a:r>
              <a:rPr lang="en-US" sz="2400" dirty="0">
                <a:solidFill>
                  <a:srgbClr val="53548A"/>
                </a:solidFill>
              </a:rPr>
              <a:t>patient misinterpreted </a:t>
            </a:r>
            <a:r>
              <a:rPr lang="en-US" sz="2400" dirty="0" smtClean="0">
                <a:solidFill>
                  <a:srgbClr val="53548A"/>
                </a:solidFill>
              </a:rPr>
              <a:t>symptoms.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83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53548A"/>
                </a:solidFill>
              </a:rPr>
              <a:t>Difference of Outcome between Interventions</a:t>
            </a:r>
            <a:endParaRPr lang="en-US" sz="3200" dirty="0">
              <a:solidFill>
                <a:srgbClr val="53548A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198" y="2249488"/>
            <a:ext cx="7853604" cy="432435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53548A"/>
                </a:solidFill>
              </a:rPr>
              <a:t>Difference of Outcome between Interventions (</a:t>
            </a:r>
            <a:r>
              <a:rPr lang="en-US" sz="3200" dirty="0" err="1" smtClean="0">
                <a:solidFill>
                  <a:srgbClr val="53548A"/>
                </a:solidFill>
              </a:rPr>
              <a:t>mRs</a:t>
            </a:r>
            <a:r>
              <a:rPr lang="en-US" sz="3200" dirty="0" smtClean="0">
                <a:solidFill>
                  <a:srgbClr val="53548A"/>
                </a:solidFill>
              </a:rPr>
              <a:t>)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347" y="2249488"/>
            <a:ext cx="9695306" cy="432435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55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101" y="1249878"/>
            <a:ext cx="10972800" cy="1066800"/>
          </a:xfrm>
        </p:spPr>
        <p:txBody>
          <a:bodyPr/>
          <a:lstStyle/>
          <a:p>
            <a:r>
              <a:rPr lang="en-US" dirty="0"/>
              <a:t>Patient Safety and Procedure Complications: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53548A"/>
                </a:solidFill>
              </a:rPr>
              <a:t>No major complication related to IVT intervention was recorded </a:t>
            </a:r>
            <a:r>
              <a:rPr lang="en-US" sz="2400" dirty="0"/>
              <a:t>in the patients’ registrar.  One case was recorded as having developed an </a:t>
            </a:r>
            <a:r>
              <a:rPr lang="en-US" sz="2400" dirty="0" err="1"/>
              <a:t>intracerebral</a:t>
            </a:r>
            <a:r>
              <a:rPr lang="en-US" sz="2400" dirty="0"/>
              <a:t> hemorrhage status post mechanical </a:t>
            </a:r>
            <a:r>
              <a:rPr lang="en-US" sz="2400" dirty="0" smtClean="0"/>
              <a:t>intervention</a:t>
            </a:r>
            <a:r>
              <a:rPr lang="fa-IR" sz="2400" dirty="0" smtClean="0"/>
              <a:t>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51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75328"/>
            <a:ext cx="10972800" cy="1066800"/>
          </a:xfrm>
        </p:spPr>
        <p:txBody>
          <a:bodyPr/>
          <a:lstStyle/>
          <a:p>
            <a:r>
              <a:rPr lang="en-US" dirty="0">
                <a:solidFill>
                  <a:srgbClr val="53548A"/>
                </a:solidFill>
              </a:rPr>
              <a:t>Discussion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24297"/>
            <a:ext cx="10972800" cy="4850239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53548A"/>
                </a:solidFill>
              </a:rPr>
              <a:t>Worldwide, acute ischemic strokes </a:t>
            </a:r>
            <a:r>
              <a:rPr lang="en-US" sz="2400" dirty="0"/>
              <a:t>account for 71% of all stroke cases. </a:t>
            </a:r>
            <a:r>
              <a:rPr lang="en-US" sz="2400" dirty="0" smtClean="0"/>
              <a:t>(2,3).</a:t>
            </a:r>
          </a:p>
          <a:p>
            <a:endParaRPr lang="en-US" sz="2400" dirty="0"/>
          </a:p>
          <a:p>
            <a:r>
              <a:rPr lang="en-US" sz="2400" dirty="0"/>
              <a:t> </a:t>
            </a:r>
            <a:r>
              <a:rPr lang="en-US" sz="2400" b="1" dirty="0">
                <a:solidFill>
                  <a:schemeClr val="accent1"/>
                </a:solidFill>
              </a:rPr>
              <a:t>Ischemic stroke </a:t>
            </a:r>
            <a:r>
              <a:rPr lang="en-US" sz="2400" dirty="0"/>
              <a:t>is a significant contributor to the stroke-related DALYs (58</a:t>
            </a:r>
            <a:r>
              <a:rPr lang="en-US" sz="2400" dirty="0" smtClean="0"/>
              <a:t>%)(2).</a:t>
            </a:r>
          </a:p>
          <a:p>
            <a:endParaRPr lang="en-US" sz="2400" dirty="0"/>
          </a:p>
          <a:p>
            <a:r>
              <a:rPr lang="en-US" sz="2400" dirty="0" smtClean="0"/>
              <a:t>From </a:t>
            </a:r>
            <a:r>
              <a:rPr lang="en-US" sz="2400" b="1" dirty="0">
                <a:solidFill>
                  <a:srgbClr val="53548A"/>
                </a:solidFill>
              </a:rPr>
              <a:t>risk factors rheumatic heart disease, lipid and time of onsets</a:t>
            </a:r>
            <a:r>
              <a:rPr lang="en-US" sz="2400" b="1" dirty="0"/>
              <a:t> </a:t>
            </a:r>
            <a:r>
              <a:rPr lang="en-US" sz="2400" dirty="0"/>
              <a:t>that shows how many minutes passed from diagnosis symptoms </a:t>
            </a:r>
            <a:r>
              <a:rPr lang="en-US" sz="2400" b="1" dirty="0" smtClean="0">
                <a:solidFill>
                  <a:srgbClr val="53548A"/>
                </a:solidFill>
              </a:rPr>
              <a:t>has direct effect on treatment type</a:t>
            </a:r>
            <a:r>
              <a:rPr lang="en-US" sz="2400" dirty="0" smtClean="0"/>
              <a:t>.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b="1" dirty="0" smtClean="0">
                <a:solidFill>
                  <a:srgbClr val="53548A"/>
                </a:solidFill>
              </a:rPr>
              <a:t>Having </a:t>
            </a:r>
            <a:r>
              <a:rPr lang="en-US" sz="2400" b="1" dirty="0">
                <a:solidFill>
                  <a:srgbClr val="53548A"/>
                </a:solidFill>
              </a:rPr>
              <a:t>access to </a:t>
            </a:r>
            <a:r>
              <a:rPr lang="en-US" sz="2400" b="1" dirty="0" smtClean="0">
                <a:solidFill>
                  <a:srgbClr val="53548A"/>
                </a:solidFill>
              </a:rPr>
              <a:t>enough facilities </a:t>
            </a:r>
            <a:r>
              <a:rPr lang="en-US" sz="2400" b="1" dirty="0">
                <a:solidFill>
                  <a:srgbClr val="53548A"/>
                </a:solidFill>
              </a:rPr>
              <a:t>for </a:t>
            </a:r>
            <a:r>
              <a:rPr lang="en-US" sz="2400" b="1">
                <a:solidFill>
                  <a:srgbClr val="53548A"/>
                </a:solidFill>
              </a:rPr>
              <a:t>reaching </a:t>
            </a:r>
            <a:r>
              <a:rPr lang="en-US" sz="2400" b="1" smtClean="0">
                <a:solidFill>
                  <a:srgbClr val="53548A"/>
                </a:solidFill>
              </a:rPr>
              <a:t>to t</a:t>
            </a:r>
            <a:r>
              <a:rPr lang="en-US" sz="2400" b="1" smtClean="0">
                <a:solidFill>
                  <a:srgbClr val="53548A"/>
                </a:solidFill>
              </a:rPr>
              <a:t>ertiary </a:t>
            </a:r>
            <a:r>
              <a:rPr lang="en-US" sz="2400" b="1" dirty="0" smtClean="0">
                <a:solidFill>
                  <a:srgbClr val="53548A"/>
                </a:solidFill>
              </a:rPr>
              <a:t>hospital </a:t>
            </a:r>
            <a:r>
              <a:rPr lang="en-US" sz="2400" dirty="0"/>
              <a:t>is </a:t>
            </a:r>
            <a:r>
              <a:rPr lang="en-US" sz="2400" dirty="0" smtClean="0"/>
              <a:t>one of </a:t>
            </a:r>
            <a:r>
              <a:rPr lang="en-US" sz="2400" dirty="0"/>
              <a:t>the factors that </a:t>
            </a:r>
            <a:r>
              <a:rPr lang="en-US" sz="2400" b="1" dirty="0">
                <a:solidFill>
                  <a:srgbClr val="53548A"/>
                </a:solidFill>
              </a:rPr>
              <a:t>influence </a:t>
            </a:r>
            <a:r>
              <a:rPr lang="en-US" sz="2400" b="1" dirty="0" err="1" smtClean="0">
                <a:solidFill>
                  <a:srgbClr val="53548A"/>
                </a:solidFill>
              </a:rPr>
              <a:t>mRS.</a:t>
            </a:r>
            <a:endParaRPr lang="en-US" sz="2400" dirty="0"/>
          </a:p>
          <a:p>
            <a:endParaRPr lang="en-US" sz="2400" dirty="0"/>
          </a:p>
          <a:p>
            <a:endParaRPr lang="en-US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07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Study Limitations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rgbClr val="53548A"/>
                </a:solidFill>
              </a:rPr>
              <a:t>Recall bias </a:t>
            </a:r>
            <a:r>
              <a:rPr lang="en-US" sz="2400" dirty="0"/>
              <a:t>might be a concern as any self-reported symptoms might be affected by how the patients and their families recall the events.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b="1" dirty="0">
                <a:solidFill>
                  <a:srgbClr val="53548A"/>
                </a:solidFill>
              </a:rPr>
              <a:t>Patients’ </a:t>
            </a:r>
            <a:r>
              <a:rPr lang="en-US" sz="2400" b="1" dirty="0" err="1">
                <a:solidFill>
                  <a:srgbClr val="53548A"/>
                </a:solidFill>
              </a:rPr>
              <a:t>mRS</a:t>
            </a:r>
            <a:r>
              <a:rPr lang="en-US" sz="2400" b="1" dirty="0">
                <a:solidFill>
                  <a:srgbClr val="53548A"/>
                </a:solidFill>
              </a:rPr>
              <a:t> is not measured</a:t>
            </a:r>
            <a:r>
              <a:rPr lang="en-US" sz="2400" dirty="0"/>
              <a:t>, but for very few, when admitted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As the data was gathered in long time duration and by </a:t>
            </a:r>
            <a:r>
              <a:rPr lang="en-US" sz="2400" dirty="0"/>
              <a:t>different </a:t>
            </a:r>
            <a:r>
              <a:rPr lang="en-US" sz="2400" dirty="0" smtClean="0"/>
              <a:t>administration and surgical  personnel, </a:t>
            </a:r>
            <a:r>
              <a:rPr lang="en-US" sz="2400" b="1" dirty="0" smtClean="0">
                <a:solidFill>
                  <a:srgbClr val="53548A"/>
                </a:solidFill>
              </a:rPr>
              <a:t>the data did not have a unique format </a:t>
            </a:r>
            <a:r>
              <a:rPr lang="en-US" sz="2400" dirty="0" smtClean="0"/>
              <a:t>so the number of missing data was significant.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4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Conclusion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Once again, </a:t>
            </a:r>
            <a:r>
              <a:rPr lang="en-US" sz="2400" b="1" dirty="0">
                <a:solidFill>
                  <a:srgbClr val="53548A"/>
                </a:solidFill>
              </a:rPr>
              <a:t>our data elucidates on the importance of educating</a:t>
            </a:r>
            <a:r>
              <a:rPr lang="en-US" sz="2400" dirty="0"/>
              <a:t> the target population regarding the </a:t>
            </a:r>
            <a:r>
              <a:rPr lang="en-US" sz="2400" b="1" dirty="0">
                <a:solidFill>
                  <a:srgbClr val="53548A"/>
                </a:solidFill>
              </a:rPr>
              <a:t>symptoms and presentations of stroke </a:t>
            </a:r>
            <a:r>
              <a:rPr lang="en-US" sz="2400" dirty="0"/>
              <a:t>and the </a:t>
            </a:r>
            <a:r>
              <a:rPr lang="en-US" sz="2400" b="1" dirty="0">
                <a:solidFill>
                  <a:srgbClr val="53548A"/>
                </a:solidFill>
              </a:rPr>
              <a:t>vital role of early interventions</a:t>
            </a:r>
            <a:r>
              <a:rPr lang="en-US" sz="2400" dirty="0"/>
              <a:t>, especially in </a:t>
            </a:r>
            <a:r>
              <a:rPr lang="en-US" sz="2400" b="1" dirty="0">
                <a:solidFill>
                  <a:srgbClr val="53548A"/>
                </a:solidFill>
              </a:rPr>
              <a:t>LMICs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Also it is needed to </a:t>
            </a:r>
            <a:r>
              <a:rPr lang="en-US" sz="2400" b="1" dirty="0" smtClean="0">
                <a:solidFill>
                  <a:srgbClr val="53548A"/>
                </a:solidFill>
              </a:rPr>
              <a:t>educate hospital personnel  </a:t>
            </a:r>
            <a:r>
              <a:rPr lang="en-US" sz="2400" dirty="0" smtClean="0"/>
              <a:t>in order to </a:t>
            </a:r>
            <a:r>
              <a:rPr lang="en-US" sz="2400" b="1" dirty="0" smtClean="0">
                <a:solidFill>
                  <a:srgbClr val="53548A"/>
                </a:solidFill>
              </a:rPr>
              <a:t>gather data in a unique format</a:t>
            </a:r>
            <a:r>
              <a:rPr lang="en-US" sz="2400" dirty="0" smtClean="0"/>
              <a:t> in </a:t>
            </a:r>
            <a:r>
              <a:rPr lang="en-US" sz="2400" b="1" dirty="0" smtClean="0">
                <a:solidFill>
                  <a:srgbClr val="53548A"/>
                </a:solidFill>
              </a:rPr>
              <a:t>LMICs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35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References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109728" indent="0">
              <a:buNone/>
            </a:pPr>
            <a:endParaRPr lang="en-US" dirty="0"/>
          </a:p>
          <a:p>
            <a:r>
              <a:rPr lang="en-US" dirty="0"/>
              <a:t>1. WHO Int. (2019). Stroke, Cerebrovascular accident. Retrieved from </a:t>
            </a:r>
            <a:r>
              <a:rPr lang="en-US" u="sng" dirty="0">
                <a:hlinkClick r:id="rId2"/>
              </a:rPr>
              <a:t>https://www.who.int/topics/cerebrovascular_accident/en/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Feigin</a:t>
            </a:r>
            <a:r>
              <a:rPr lang="en-US" dirty="0"/>
              <a:t>, V. L., </a:t>
            </a:r>
            <a:r>
              <a:rPr lang="en-US" dirty="0" err="1"/>
              <a:t>Krishnamurthi</a:t>
            </a:r>
            <a:r>
              <a:rPr lang="en-US" dirty="0"/>
              <a:t>, R. V., </a:t>
            </a:r>
            <a:r>
              <a:rPr lang="en-US" dirty="0" err="1"/>
              <a:t>Parmar</a:t>
            </a:r>
            <a:r>
              <a:rPr lang="en-US" dirty="0"/>
              <a:t>, P., </a:t>
            </a:r>
            <a:r>
              <a:rPr lang="en-US" dirty="0" err="1"/>
              <a:t>Norrving</a:t>
            </a:r>
            <a:r>
              <a:rPr lang="en-US" dirty="0"/>
              <a:t>, B., Mensah, G. A., Bennett, D. A., . . . </a:t>
            </a:r>
            <a:r>
              <a:rPr lang="en-US" dirty="0" err="1"/>
              <a:t>Truelsen</a:t>
            </a:r>
            <a:r>
              <a:rPr lang="en-US" dirty="0"/>
              <a:t>, T. (2015). Update on the global burden of ischemic and hemorrhagic stroke in 1990-2013: the GBD 2013 study. </a:t>
            </a:r>
            <a:r>
              <a:rPr lang="en-US" i="1" dirty="0" err="1"/>
              <a:t>Neuroepidemiology</a:t>
            </a:r>
            <a:r>
              <a:rPr lang="en-US" i="1" dirty="0"/>
              <a:t>, 45</a:t>
            </a:r>
            <a:r>
              <a:rPr lang="en-US" dirty="0"/>
              <a:t>(3), 161-176. </a:t>
            </a:r>
          </a:p>
          <a:p>
            <a:r>
              <a:rPr lang="en-US" dirty="0"/>
              <a:t>3. Berkowitz, A. L. (2016). Managing acute stroke in low-resource settings. </a:t>
            </a:r>
            <a:r>
              <a:rPr lang="en-US" i="1" dirty="0"/>
              <a:t>Bulletin of the World Health Organization, 94</a:t>
            </a:r>
            <a:r>
              <a:rPr lang="en-US" dirty="0"/>
              <a:t>(7), 554. </a:t>
            </a:r>
          </a:p>
          <a:p>
            <a:r>
              <a:rPr lang="en-US" dirty="0"/>
              <a:t>4. </a:t>
            </a:r>
            <a:r>
              <a:rPr lang="en-US" dirty="0" err="1"/>
              <a:t>Kamalakannan</a:t>
            </a:r>
            <a:r>
              <a:rPr lang="en-US" dirty="0"/>
              <a:t>, S., </a:t>
            </a:r>
            <a:r>
              <a:rPr lang="en-US" dirty="0" err="1"/>
              <a:t>Gudlavalleti</a:t>
            </a:r>
            <a:r>
              <a:rPr lang="en-US" dirty="0"/>
              <a:t>, A. S., </a:t>
            </a:r>
            <a:r>
              <a:rPr lang="en-US" dirty="0" err="1"/>
              <a:t>Gudlavalleti</a:t>
            </a:r>
            <a:r>
              <a:rPr lang="en-US" dirty="0"/>
              <a:t>, V. S. M., </a:t>
            </a:r>
            <a:r>
              <a:rPr lang="en-US" dirty="0" err="1"/>
              <a:t>Goenka</a:t>
            </a:r>
            <a:r>
              <a:rPr lang="en-US" dirty="0"/>
              <a:t>, S., &amp; </a:t>
            </a:r>
            <a:r>
              <a:rPr lang="en-US" dirty="0" err="1"/>
              <a:t>Kuper</a:t>
            </a:r>
            <a:r>
              <a:rPr lang="en-US" dirty="0"/>
              <a:t>, H. (2017). Incidence &amp; prevalence of stroke in India: A systematic review. </a:t>
            </a:r>
            <a:r>
              <a:rPr lang="en-US" i="1" dirty="0"/>
              <a:t>Indian Journal of Medical Research, 146</a:t>
            </a:r>
            <a:r>
              <a:rPr lang="en-US" dirty="0"/>
              <a:t>(2), 175. </a:t>
            </a:r>
          </a:p>
          <a:p>
            <a:r>
              <a:rPr lang="en-US" dirty="0"/>
              <a:t>5. Banerjee, T. K., Dutta, S., Ray, B. K., </a:t>
            </a:r>
            <a:r>
              <a:rPr lang="en-US" dirty="0" err="1"/>
              <a:t>Ghosal</a:t>
            </a:r>
            <a:r>
              <a:rPr lang="en-US" dirty="0"/>
              <a:t>, M., </a:t>
            </a:r>
            <a:r>
              <a:rPr lang="en-US" dirty="0" err="1"/>
              <a:t>Hazra</a:t>
            </a:r>
            <a:r>
              <a:rPr lang="en-US" dirty="0"/>
              <a:t>, A., Chaudhuri, A., &amp; Das, S. K. (2013). Disease burden of stroke in Kolkata, India: derivation of disability-adjusted life years by a direct method. </a:t>
            </a:r>
            <a:r>
              <a:rPr lang="en-US" i="1" dirty="0" err="1"/>
              <a:t>Neuroepidemiology</a:t>
            </a:r>
            <a:r>
              <a:rPr lang="en-US" i="1" dirty="0"/>
              <a:t>, 41</a:t>
            </a:r>
            <a:r>
              <a:rPr lang="en-US" dirty="0"/>
              <a:t>(2), 88-93. </a:t>
            </a:r>
          </a:p>
          <a:p>
            <a:r>
              <a:rPr lang="en-US" dirty="0"/>
              <a:t>6. </a:t>
            </a:r>
            <a:r>
              <a:rPr lang="en-US" dirty="0" err="1"/>
              <a:t>Sylaja</a:t>
            </a:r>
            <a:r>
              <a:rPr lang="en-US" dirty="0"/>
              <a:t>, P., Pandian, J. D., </a:t>
            </a:r>
            <a:r>
              <a:rPr lang="en-US" dirty="0" err="1"/>
              <a:t>Kaul</a:t>
            </a:r>
            <a:r>
              <a:rPr lang="en-US" dirty="0"/>
              <a:t>, S., Srivastava, M. P., </a:t>
            </a:r>
            <a:r>
              <a:rPr lang="en-US" dirty="0" err="1"/>
              <a:t>Khurana</a:t>
            </a:r>
            <a:r>
              <a:rPr lang="en-US" dirty="0"/>
              <a:t>, D., </a:t>
            </a:r>
            <a:r>
              <a:rPr lang="en-US" dirty="0" err="1"/>
              <a:t>Schwamm</a:t>
            </a:r>
            <a:r>
              <a:rPr lang="en-US" dirty="0"/>
              <a:t>, L. H., . . . </a:t>
            </a:r>
            <a:r>
              <a:rPr lang="en-US" dirty="0" err="1"/>
              <a:t>Thankachan</a:t>
            </a:r>
            <a:r>
              <a:rPr lang="en-US" dirty="0"/>
              <a:t>, T. K. (2018). Ischemic Stroke Profile, Risk Factors, and Outcomes in India: The Indo-US Collaborative Stroke Project. </a:t>
            </a:r>
            <a:r>
              <a:rPr lang="en-US" i="1" dirty="0"/>
              <a:t>Stroke, 49</a:t>
            </a:r>
            <a:r>
              <a:rPr lang="en-US" dirty="0"/>
              <a:t>(1), 219-222. </a:t>
            </a:r>
          </a:p>
          <a:p>
            <a:r>
              <a:rPr lang="en-US" dirty="0"/>
              <a:t>7. Caplan, L. R. (2016). Etiology, classification, and epidemiology of stroke. Up-to-Date [database on the Internet]. Waltham (MA): </a:t>
            </a:r>
            <a:r>
              <a:rPr lang="en-US" dirty="0" err="1"/>
              <a:t>UpToDate</a:t>
            </a:r>
            <a:r>
              <a:rPr lang="en-US" dirty="0"/>
              <a:t>.</a:t>
            </a:r>
          </a:p>
          <a:p>
            <a:r>
              <a:rPr lang="en-US" dirty="0"/>
              <a:t>8. Johnson, W., </a:t>
            </a:r>
            <a:r>
              <a:rPr lang="en-US" dirty="0" err="1"/>
              <a:t>Onuma</a:t>
            </a:r>
            <a:r>
              <a:rPr lang="en-US" dirty="0"/>
              <a:t>, O., </a:t>
            </a:r>
            <a:r>
              <a:rPr lang="en-US" dirty="0" err="1"/>
              <a:t>Owolabi</a:t>
            </a:r>
            <a:r>
              <a:rPr lang="en-US" dirty="0"/>
              <a:t>, M., &amp; </a:t>
            </a:r>
            <a:r>
              <a:rPr lang="en-US" dirty="0" err="1"/>
              <a:t>Sachdev</a:t>
            </a:r>
            <a:r>
              <a:rPr lang="en-US" dirty="0"/>
              <a:t>, S. (2016). Stroke: a global response is needed. Bulletin of the World Health Organization, 94(9), 634.</a:t>
            </a:r>
          </a:p>
          <a:p>
            <a:r>
              <a:rPr lang="en-US" dirty="0"/>
              <a:t>9. Caplan, L. R., </a:t>
            </a:r>
            <a:r>
              <a:rPr lang="en-US" dirty="0" err="1"/>
              <a:t>Kasner</a:t>
            </a:r>
            <a:r>
              <a:rPr lang="en-US" dirty="0"/>
              <a:t>, S., &amp; </a:t>
            </a:r>
            <a:r>
              <a:rPr lang="en-US" dirty="0" err="1"/>
              <a:t>Dashe</a:t>
            </a:r>
            <a:r>
              <a:rPr lang="en-US" dirty="0"/>
              <a:t>, J. (2016). Etiology, classification, and epidemiology of stroke. </a:t>
            </a:r>
            <a:r>
              <a:rPr lang="en-US" i="1" dirty="0"/>
              <a:t>Up-to-Date [database on the Internet]. Waltham (MA): </a:t>
            </a:r>
            <a:r>
              <a:rPr lang="en-US" i="1" dirty="0" err="1"/>
              <a:t>UpToDate</a:t>
            </a:r>
            <a:r>
              <a:rPr lang="en-US" dirty="0"/>
              <a:t>. </a:t>
            </a:r>
          </a:p>
          <a:p>
            <a:r>
              <a:rPr lang="en-US" dirty="0"/>
              <a:t>10. Pandian, J. D., &amp; </a:t>
            </a:r>
            <a:r>
              <a:rPr lang="en-US" dirty="0" err="1"/>
              <a:t>Sudhan</a:t>
            </a:r>
            <a:r>
              <a:rPr lang="en-US" dirty="0"/>
              <a:t>, P. (2013). Stroke epidemiology and stroke care services in India. </a:t>
            </a:r>
            <a:r>
              <a:rPr lang="en-US" i="1" dirty="0"/>
              <a:t>Journal of stroke, 15</a:t>
            </a:r>
            <a:r>
              <a:rPr lang="en-US" dirty="0"/>
              <a:t>(3), 128. </a:t>
            </a:r>
          </a:p>
          <a:p>
            <a:r>
              <a:rPr lang="en-US" dirty="0"/>
              <a:t>11. </a:t>
            </a:r>
            <a:r>
              <a:rPr lang="en-US" dirty="0" err="1"/>
              <a:t>Feigin</a:t>
            </a:r>
            <a:r>
              <a:rPr lang="en-US" dirty="0"/>
              <a:t>, V. L., Roth, G. A., </a:t>
            </a:r>
            <a:r>
              <a:rPr lang="en-US" dirty="0" err="1"/>
              <a:t>Naghavi</a:t>
            </a:r>
            <a:r>
              <a:rPr lang="en-US" dirty="0"/>
              <a:t>, M., </a:t>
            </a:r>
            <a:r>
              <a:rPr lang="en-US" dirty="0" err="1"/>
              <a:t>Parmar</a:t>
            </a:r>
            <a:r>
              <a:rPr lang="en-US" dirty="0"/>
              <a:t>, P., </a:t>
            </a:r>
            <a:r>
              <a:rPr lang="en-US" dirty="0" err="1"/>
              <a:t>Krishnamurthi</a:t>
            </a:r>
            <a:r>
              <a:rPr lang="en-US" dirty="0"/>
              <a:t>, R., </a:t>
            </a:r>
            <a:r>
              <a:rPr lang="en-US" dirty="0" err="1"/>
              <a:t>Chugh</a:t>
            </a:r>
            <a:r>
              <a:rPr lang="en-US" dirty="0"/>
              <a:t>, S., . . . Ng, M. (2016). Global burden of stroke and risk factors in 188 countries, during 1990–2013: a systematic analysis for the Global Burden of Disease Study 2013. </a:t>
            </a:r>
            <a:r>
              <a:rPr lang="en-US" i="1" dirty="0"/>
              <a:t>The Lancet Neurology, 15</a:t>
            </a:r>
            <a:r>
              <a:rPr lang="en-US" dirty="0"/>
              <a:t>(9), 913-924. </a:t>
            </a:r>
          </a:p>
          <a:p>
            <a:r>
              <a:rPr lang="en-US" dirty="0"/>
              <a:t>12. Albers, G. W., Marks, M. P., Kemp, S., Christensen, S., Tsai, J. P., Ortega-Gutierrez, S., . . . Leslie-</a:t>
            </a:r>
            <a:r>
              <a:rPr lang="en-US" dirty="0" err="1"/>
              <a:t>Mazwi</a:t>
            </a:r>
            <a:r>
              <a:rPr lang="en-US" dirty="0"/>
              <a:t>, T. (2018). </a:t>
            </a:r>
            <a:r>
              <a:rPr lang="en-US" dirty="0" err="1"/>
              <a:t>Thrombectomy</a:t>
            </a:r>
            <a:r>
              <a:rPr lang="en-US" dirty="0"/>
              <a:t> for stroke at 6 to 16 hours with selection by perfusion imaging. </a:t>
            </a:r>
            <a:r>
              <a:rPr lang="en-US" i="1" dirty="0"/>
              <a:t>New England Journal of Medicine, 378</a:t>
            </a:r>
            <a:r>
              <a:rPr lang="en-US" dirty="0"/>
              <a:t>(8), 708-718. </a:t>
            </a:r>
          </a:p>
          <a:p>
            <a:r>
              <a:rPr lang="en-US" dirty="0"/>
              <a:t>13. </a:t>
            </a:r>
            <a:r>
              <a:rPr lang="en-US" dirty="0" err="1"/>
              <a:t>Nogueira</a:t>
            </a:r>
            <a:r>
              <a:rPr lang="en-US" dirty="0"/>
              <a:t>, R. G., </a:t>
            </a:r>
            <a:r>
              <a:rPr lang="en-US" dirty="0" err="1"/>
              <a:t>Jadhav</a:t>
            </a:r>
            <a:r>
              <a:rPr lang="en-US" dirty="0"/>
              <a:t>, A. P., </a:t>
            </a:r>
            <a:r>
              <a:rPr lang="en-US" dirty="0" err="1"/>
              <a:t>Haussen</a:t>
            </a:r>
            <a:r>
              <a:rPr lang="en-US" dirty="0"/>
              <a:t>, D. C., </a:t>
            </a:r>
            <a:r>
              <a:rPr lang="en-US" dirty="0" err="1"/>
              <a:t>Bonafe</a:t>
            </a:r>
            <a:r>
              <a:rPr lang="en-US" dirty="0"/>
              <a:t>, A., </a:t>
            </a:r>
            <a:r>
              <a:rPr lang="en-US" dirty="0" err="1"/>
              <a:t>Budzik</a:t>
            </a:r>
            <a:r>
              <a:rPr lang="en-US" dirty="0"/>
              <a:t>, R. F., </a:t>
            </a:r>
            <a:r>
              <a:rPr lang="en-US" dirty="0" err="1"/>
              <a:t>Bhuva</a:t>
            </a:r>
            <a:r>
              <a:rPr lang="en-US" dirty="0"/>
              <a:t>, P., . . . </a:t>
            </a:r>
            <a:r>
              <a:rPr lang="en-US" dirty="0" err="1"/>
              <a:t>Hanel</a:t>
            </a:r>
            <a:r>
              <a:rPr lang="en-US" dirty="0"/>
              <a:t>, R. A. (2018). </a:t>
            </a:r>
            <a:r>
              <a:rPr lang="en-US" dirty="0" err="1"/>
              <a:t>Thrombectomy</a:t>
            </a:r>
            <a:r>
              <a:rPr lang="en-US" dirty="0"/>
              <a:t> 6 to 24 hours after stroke with a mismatch between deficit and infarct. </a:t>
            </a:r>
            <a:r>
              <a:rPr lang="en-US" i="1" dirty="0"/>
              <a:t>New England Journal of Medicine, 378</a:t>
            </a:r>
            <a:r>
              <a:rPr lang="en-US" dirty="0"/>
              <a:t>(1), 11-21. </a:t>
            </a:r>
          </a:p>
          <a:p>
            <a:r>
              <a:rPr lang="en-US" dirty="0"/>
              <a:t>14. Bhattacharya, S., </a:t>
            </a:r>
            <a:r>
              <a:rPr lang="en-US" dirty="0" err="1"/>
              <a:t>Saha</a:t>
            </a:r>
            <a:r>
              <a:rPr lang="en-US" dirty="0"/>
              <a:t>, S. P., </a:t>
            </a:r>
            <a:r>
              <a:rPr lang="en-US" dirty="0" err="1"/>
              <a:t>Basu</a:t>
            </a:r>
            <a:r>
              <a:rPr lang="en-US" dirty="0"/>
              <a:t>, A., &amp; Das, S. K. (2005). A 5 years prospective study of incidence, morbidity and mortality profile of stroke in a rural community of eastern India. </a:t>
            </a:r>
            <a:r>
              <a:rPr lang="en-US" i="1" dirty="0"/>
              <a:t>Journal of the Indian Medical Association</a:t>
            </a:r>
            <a:r>
              <a:rPr lang="en-US" dirty="0"/>
              <a:t>, </a:t>
            </a:r>
            <a:r>
              <a:rPr lang="en-US" i="1" dirty="0"/>
              <a:t>103</a:t>
            </a:r>
            <a:r>
              <a:rPr lang="en-US" dirty="0"/>
              <a:t>(12), 655-659.</a:t>
            </a:r>
          </a:p>
          <a:p>
            <a:r>
              <a:rPr lang="en-US" dirty="0"/>
              <a:t>15. Das, S. K., Banerjee, T. K., Biswas, A., Roy, T., </a:t>
            </a:r>
            <a:r>
              <a:rPr lang="en-US" dirty="0" err="1"/>
              <a:t>Raut</a:t>
            </a:r>
            <a:r>
              <a:rPr lang="en-US" dirty="0"/>
              <a:t>, D. K., Mukherjee, C. S., ... &amp; Roy, J. (2007). A prospective community-based study of stroke in Kolkata, India. Stroke, 38(3), 906-910.</a:t>
            </a:r>
          </a:p>
          <a:p>
            <a:r>
              <a:rPr lang="en-US" dirty="0"/>
              <a:t>16. Mehta, A., </a:t>
            </a:r>
            <a:r>
              <a:rPr lang="en-US" dirty="0" err="1"/>
              <a:t>Mahale</a:t>
            </a:r>
            <a:r>
              <a:rPr lang="en-US" dirty="0"/>
              <a:t>, R., </a:t>
            </a:r>
            <a:r>
              <a:rPr lang="en-US" dirty="0" err="1"/>
              <a:t>Buddaraju</a:t>
            </a:r>
            <a:r>
              <a:rPr lang="en-US" dirty="0"/>
              <a:t>, K., </a:t>
            </a:r>
            <a:r>
              <a:rPr lang="en-US" dirty="0" err="1"/>
              <a:t>Majeed</a:t>
            </a:r>
            <a:r>
              <a:rPr lang="en-US" dirty="0"/>
              <a:t>, A., Sharma, S., </a:t>
            </a:r>
            <a:r>
              <a:rPr lang="en-US" dirty="0" err="1"/>
              <a:t>Javali</a:t>
            </a:r>
            <a:r>
              <a:rPr lang="en-US" dirty="0"/>
              <a:t>, M., ... &amp; </a:t>
            </a:r>
            <a:r>
              <a:rPr lang="en-US" dirty="0" err="1"/>
              <a:t>Srinivasa</a:t>
            </a:r>
            <a:r>
              <a:rPr lang="en-US" dirty="0"/>
              <a:t>, R. (2017). Intravenous thrombolysis for acute ischemic stroke: review of 97 patients. Journal of neurosciences in rural practice, 8(1), 38.</a:t>
            </a:r>
          </a:p>
          <a:p>
            <a:r>
              <a:rPr lang="en-US" dirty="0"/>
              <a:t>17. Oliveira </a:t>
            </a:r>
            <a:r>
              <a:rPr lang="en-US" dirty="0" err="1"/>
              <a:t>Filho</a:t>
            </a:r>
            <a:r>
              <a:rPr lang="en-US" dirty="0"/>
              <a:t>, J., &amp; Samuels, O. B. Mechanical </a:t>
            </a:r>
            <a:r>
              <a:rPr lang="en-US" dirty="0" err="1"/>
              <a:t>thrombectomy</a:t>
            </a:r>
            <a:r>
              <a:rPr lang="en-US" dirty="0"/>
              <a:t> for acute ischemic stroke.</a:t>
            </a:r>
          </a:p>
          <a:p>
            <a:r>
              <a:rPr lang="en-US" dirty="0"/>
              <a:t>18. </a:t>
            </a:r>
            <a:r>
              <a:rPr lang="en-US" dirty="0" err="1"/>
              <a:t>Dijkland</a:t>
            </a:r>
            <a:r>
              <a:rPr lang="en-US" dirty="0"/>
              <a:t>, S. A., </a:t>
            </a:r>
            <a:r>
              <a:rPr lang="en-US" dirty="0" err="1"/>
              <a:t>Voormolen</a:t>
            </a:r>
            <a:r>
              <a:rPr lang="en-US" dirty="0"/>
              <a:t>, D. C., </a:t>
            </a:r>
            <a:r>
              <a:rPr lang="en-US" dirty="0" err="1"/>
              <a:t>Venema</a:t>
            </a:r>
            <a:r>
              <a:rPr lang="en-US" dirty="0"/>
              <a:t>, E., </a:t>
            </a:r>
            <a:r>
              <a:rPr lang="en-US" dirty="0" err="1"/>
              <a:t>Roozenbeek</a:t>
            </a:r>
            <a:r>
              <a:rPr lang="en-US" dirty="0"/>
              <a:t>, B., </a:t>
            </a:r>
            <a:r>
              <a:rPr lang="en-US" dirty="0" err="1"/>
              <a:t>Polinder</a:t>
            </a:r>
            <a:r>
              <a:rPr lang="en-US" dirty="0"/>
              <a:t>, S., </a:t>
            </a:r>
            <a:r>
              <a:rPr lang="en-US" dirty="0" err="1"/>
              <a:t>Haagsma</a:t>
            </a:r>
            <a:r>
              <a:rPr lang="en-US" dirty="0"/>
              <a:t>, J. A., . . . </a:t>
            </a:r>
            <a:r>
              <a:rPr lang="en-US" dirty="0" err="1"/>
              <a:t>Schreuders</a:t>
            </a:r>
            <a:r>
              <a:rPr lang="en-US" dirty="0"/>
              <a:t>, J. (2018). Utility-Weighted Modified Rankin Scale as Primary Outcome in Stroke Trials: A Simulation Study. </a:t>
            </a:r>
            <a:r>
              <a:rPr lang="en-US" i="1" dirty="0"/>
              <a:t>Stroke, 49</a:t>
            </a:r>
            <a:r>
              <a:rPr lang="en-US" dirty="0"/>
              <a:t>(4), 965-971. </a:t>
            </a:r>
          </a:p>
          <a:p>
            <a:pPr marL="109728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848" y="3345180"/>
            <a:ext cx="109728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800" b="1" dirty="0"/>
              <a:t>Thank </a:t>
            </a:r>
            <a:r>
              <a:rPr lang="en-US" sz="9800" b="1" dirty="0" smtClean="0"/>
              <a:t>You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6FE6-9139-49C9-AC00-A8544A36E3C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740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1287</TotalTime>
  <Words>2291</Words>
  <Application>Microsoft Office PowerPoint</Application>
  <PresentationFormat>Widescreen</PresentationFormat>
  <Paragraphs>198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Georgia</vt:lpstr>
      <vt:lpstr>Trebuchet MS</vt:lpstr>
      <vt:lpstr>Wingdings 2</vt:lpstr>
      <vt:lpstr>Urban</vt:lpstr>
      <vt:lpstr>Post-Stroke Care Delivery  in a Tertiary Hospital System  in Bangalore, India: the Global Stroke Management Implications</vt:lpstr>
      <vt:lpstr>Introduction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Methods</vt:lpstr>
      <vt:lpstr>Care Setting</vt:lpstr>
      <vt:lpstr>Study Population</vt:lpstr>
      <vt:lpstr>Acute Ischemic Stroke Treatments:</vt:lpstr>
      <vt:lpstr> Baseline and Stroke Severity Characterization</vt:lpstr>
      <vt:lpstr>Treatment Assignment</vt:lpstr>
      <vt:lpstr>Clinical Assessment of Treatment Outcome</vt:lpstr>
      <vt:lpstr>Statistical Analysis </vt:lpstr>
      <vt:lpstr>All Patients Numerical Variables’ distributions  compared with Normal distribution  </vt:lpstr>
      <vt:lpstr>Treatment Groups Numerical Variables’ distributions  compared with Normal distribution</vt:lpstr>
      <vt:lpstr>Result</vt:lpstr>
      <vt:lpstr>PowerPoint Presentation</vt:lpstr>
      <vt:lpstr>Difference of Outcome between Interventions</vt:lpstr>
      <vt:lpstr>Difference of Outcome between Interventions (mRs)</vt:lpstr>
      <vt:lpstr>Patient Safety and Procedure Complications:</vt:lpstr>
      <vt:lpstr>Discussion </vt:lpstr>
      <vt:lpstr>Study Limitations</vt:lpstr>
      <vt:lpstr>Conclusion </vt:lpstr>
      <vt:lpstr>References</vt:lpstr>
      <vt:lpstr>Thank You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Post-Stroke Care Delivery in a Tertiary Hospital System in Bangalore, India: the Global Stroke Management Implications</dc:title>
  <dc:creator>SN-PC</dc:creator>
  <cp:lastModifiedBy>SN-PC</cp:lastModifiedBy>
  <cp:revision>86</cp:revision>
  <dcterms:created xsi:type="dcterms:W3CDTF">2019-08-27T17:37:02Z</dcterms:created>
  <dcterms:modified xsi:type="dcterms:W3CDTF">2019-09-06T06:35:17Z</dcterms:modified>
</cp:coreProperties>
</file>